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97" r:id="rId2"/>
    <p:sldId id="307" r:id="rId3"/>
    <p:sldId id="308" r:id="rId4"/>
    <p:sldId id="309" r:id="rId5"/>
    <p:sldId id="310" r:id="rId6"/>
    <p:sldId id="315" r:id="rId7"/>
    <p:sldId id="316" r:id="rId8"/>
    <p:sldId id="313" r:id="rId9"/>
    <p:sldId id="314" r:id="rId10"/>
    <p:sldId id="263" r:id="rId11"/>
    <p:sldId id="265" r:id="rId12"/>
    <p:sldId id="298" r:id="rId13"/>
    <p:sldId id="299" r:id="rId14"/>
    <p:sldId id="267" r:id="rId15"/>
    <p:sldId id="300" r:id="rId16"/>
    <p:sldId id="301" r:id="rId17"/>
    <p:sldId id="302" r:id="rId18"/>
    <p:sldId id="303" r:id="rId19"/>
    <p:sldId id="304" r:id="rId20"/>
    <p:sldId id="305" r:id="rId21"/>
    <p:sldId id="306" r:id="rId22"/>
    <p:sldId id="290" r:id="rId23"/>
    <p:sldId id="293" r:id="rId24"/>
  </p:sldIdLst>
  <p:sldSz cx="6858000" cy="9372600"/>
  <p:notesSz cx="68580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60"/>
  </p:normalViewPr>
  <p:slideViewPr>
    <p:cSldViewPr>
      <p:cViewPr>
        <p:scale>
          <a:sx n="73" d="100"/>
          <a:sy n="73" d="100"/>
        </p:scale>
        <p:origin x="-1812" y="59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8313"/>
          </a:xfrm>
          <a:prstGeom prst="rect">
            <a:avLst/>
          </a:prstGeom>
        </p:spPr>
        <p:txBody>
          <a:bodyPr vert="horz" lIns="91440" tIns="45720" rIns="91440" bIns="45720" rtlCol="0"/>
          <a:lstStyle>
            <a:lvl1pPr algn="r">
              <a:defRPr sz="1200"/>
            </a:lvl1pPr>
          </a:lstStyle>
          <a:p>
            <a:fld id="{38F77B66-809E-41DC-B1F8-BC365603971C}" type="datetimeFigureOut">
              <a:rPr lang="en-US" smtClean="0"/>
              <a:pPr/>
              <a:t>4/28/2018</a:t>
            </a:fld>
            <a:endParaRPr lang="en-US"/>
          </a:p>
        </p:txBody>
      </p:sp>
      <p:sp>
        <p:nvSpPr>
          <p:cNvPr id="4" name="Slide Image Placeholder 3"/>
          <p:cNvSpPr>
            <a:spLocks noGrp="1" noRot="1" noChangeAspect="1"/>
          </p:cNvSpPr>
          <p:nvPr>
            <p:ph type="sldImg" idx="2"/>
          </p:nvPr>
        </p:nvSpPr>
        <p:spPr>
          <a:xfrm>
            <a:off x="2143125" y="703263"/>
            <a:ext cx="2571750" cy="3514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51350"/>
            <a:ext cx="5486400" cy="42179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02700"/>
            <a:ext cx="297180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902700"/>
            <a:ext cx="2971800" cy="468313"/>
          </a:xfrm>
          <a:prstGeom prst="rect">
            <a:avLst/>
          </a:prstGeom>
        </p:spPr>
        <p:txBody>
          <a:bodyPr vert="horz" lIns="91440" tIns="45720" rIns="91440" bIns="45720" rtlCol="0" anchor="b"/>
          <a:lstStyle>
            <a:lvl1pPr algn="r">
              <a:defRPr sz="1200"/>
            </a:lvl1pPr>
          </a:lstStyle>
          <a:p>
            <a:fld id="{4149A043-041E-46DC-9B93-24C79AD0258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DC8BFB-ACD6-4DB7-BFF2-2FDA0392B975}"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THE contribution of electrical department towards the final year was shown very well by conducting a pre-placement training for the final year by R.R.V.P.N.L ., whose encouragement and cooperation has been a source of great inspiration. Electrical </a:t>
            </a:r>
            <a:endParaRPr lang="en-US" dirty="0"/>
          </a:p>
        </p:txBody>
      </p:sp>
      <p:sp>
        <p:nvSpPr>
          <p:cNvPr id="4" name="Slide Number Placeholder 3"/>
          <p:cNvSpPr>
            <a:spLocks noGrp="1"/>
          </p:cNvSpPr>
          <p:nvPr>
            <p:ph type="sldNum" sz="quarter" idx="10"/>
          </p:nvPr>
        </p:nvSpPr>
        <p:spPr/>
        <p:txBody>
          <a:bodyPr/>
          <a:lstStyle/>
          <a:p>
            <a:fld id="{4149A043-041E-46DC-9B93-24C79AD02586}"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2905506"/>
            <a:ext cx="5829300" cy="196824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248656"/>
            <a:ext cx="4800600" cy="23431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dirty="0"/>
          </a:p>
        </p:txBody>
      </p:sp>
      <p:sp>
        <p:nvSpPr>
          <p:cNvPr id="6" name="Holder 6"/>
          <p:cNvSpPr>
            <a:spLocks noGrp="1"/>
          </p:cNvSpPr>
          <p:nvPr>
            <p:ph type="sldNum" sz="quarter" idx="7"/>
          </p:nvPr>
        </p:nvSpPr>
        <p:spPr/>
        <p:txBody>
          <a:bodyPr lIns="0" tIns="0" rIns="0" bIns="0"/>
          <a:lstStyle>
            <a:lvl1pPr>
              <a:defRPr sz="1000" b="1" i="0">
                <a:solidFill>
                  <a:srgbClr val="373435"/>
                </a:solidFill>
                <a:latin typeface="Calibri"/>
                <a:cs typeface="Calibri"/>
              </a:defRPr>
            </a:lvl1pPr>
          </a:lstStyle>
          <a:p>
            <a:pPr marL="57150">
              <a:lnSpc>
                <a:spcPts val="1060"/>
              </a:lnSpc>
            </a:pPr>
            <a:fld id="{81D60167-4931-47E6-BA6A-407CBD079E47}" type="slidenum">
              <a:rPr dirty="0"/>
              <a:pPr marL="57150">
                <a:lnSpc>
                  <a:spcPts val="1060"/>
                </a:lnSpc>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8000" cy="3745255"/>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0" y="0"/>
            <a:ext cx="6858000" cy="510031"/>
          </a:xfrm>
          <a:prstGeom prst="rect">
            <a:avLst/>
          </a:prstGeom>
          <a:blipFill>
            <a:blip r:embed="rId3" cstate="print"/>
            <a:stretch>
              <a:fillRect/>
            </a:stretch>
          </a:blip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6000" b="0" i="1">
                <a:solidFill>
                  <a:srgbClr val="373435"/>
                </a:solidFill>
                <a:latin typeface="Edwardian Script ITC"/>
                <a:cs typeface="Edwardian Script ITC"/>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dirty="0"/>
          </a:p>
        </p:txBody>
      </p:sp>
      <p:sp>
        <p:nvSpPr>
          <p:cNvPr id="6" name="Holder 6"/>
          <p:cNvSpPr>
            <a:spLocks noGrp="1"/>
          </p:cNvSpPr>
          <p:nvPr>
            <p:ph type="sldNum" sz="quarter" idx="7"/>
          </p:nvPr>
        </p:nvSpPr>
        <p:spPr/>
        <p:txBody>
          <a:bodyPr lIns="0" tIns="0" rIns="0" bIns="0"/>
          <a:lstStyle>
            <a:lvl1pPr>
              <a:defRPr sz="1000" b="1" i="0">
                <a:solidFill>
                  <a:srgbClr val="373435"/>
                </a:solidFill>
                <a:latin typeface="Calibri"/>
                <a:cs typeface="Calibri"/>
              </a:defRPr>
            </a:lvl1pPr>
          </a:lstStyle>
          <a:p>
            <a:pPr marL="57150">
              <a:lnSpc>
                <a:spcPts val="1060"/>
              </a:lnSpc>
            </a:pPr>
            <a:fld id="{81D60167-4931-47E6-BA6A-407CBD079E47}" type="slidenum">
              <a:rPr dirty="0"/>
              <a:pPr marL="57150">
                <a:lnSpc>
                  <a:spcPts val="1060"/>
                </a:lnSpc>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1">
                <a:solidFill>
                  <a:srgbClr val="373435"/>
                </a:solidFill>
                <a:latin typeface="Edwardian Script ITC"/>
                <a:cs typeface="Edwardian Script ITC"/>
              </a:defRPr>
            </a:lvl1pPr>
          </a:lstStyle>
          <a:p>
            <a:endParaRPr/>
          </a:p>
        </p:txBody>
      </p:sp>
      <p:sp>
        <p:nvSpPr>
          <p:cNvPr id="3" name="Holder 3"/>
          <p:cNvSpPr>
            <a:spLocks noGrp="1"/>
          </p:cNvSpPr>
          <p:nvPr>
            <p:ph sz="half" idx="2"/>
          </p:nvPr>
        </p:nvSpPr>
        <p:spPr>
          <a:xfrm>
            <a:off x="342900" y="2155698"/>
            <a:ext cx="2983230" cy="618591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155698"/>
            <a:ext cx="2983230" cy="618591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dirty="0"/>
          </a:p>
        </p:txBody>
      </p:sp>
      <p:sp>
        <p:nvSpPr>
          <p:cNvPr id="7" name="Holder 7"/>
          <p:cNvSpPr>
            <a:spLocks noGrp="1"/>
          </p:cNvSpPr>
          <p:nvPr>
            <p:ph type="sldNum" sz="quarter" idx="7"/>
          </p:nvPr>
        </p:nvSpPr>
        <p:spPr/>
        <p:txBody>
          <a:bodyPr lIns="0" tIns="0" rIns="0" bIns="0"/>
          <a:lstStyle>
            <a:lvl1pPr>
              <a:defRPr sz="1000" b="1" i="0">
                <a:solidFill>
                  <a:srgbClr val="373435"/>
                </a:solidFill>
                <a:latin typeface="Calibri"/>
                <a:cs typeface="Calibri"/>
              </a:defRPr>
            </a:lvl1pPr>
          </a:lstStyle>
          <a:p>
            <a:pPr marL="57150">
              <a:lnSpc>
                <a:spcPts val="1060"/>
              </a:lnSpc>
            </a:pPr>
            <a:fld id="{81D60167-4931-47E6-BA6A-407CBD079E47}" type="slidenum">
              <a:rPr dirty="0"/>
              <a:pPr marL="57150">
                <a:lnSpc>
                  <a:spcPts val="1060"/>
                </a:lnSpc>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1">
                <a:solidFill>
                  <a:srgbClr val="373435"/>
                </a:solidFill>
                <a:latin typeface="Edwardian Script ITC"/>
                <a:cs typeface="Edwardian Script IT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dirty="0"/>
          </a:p>
        </p:txBody>
      </p:sp>
      <p:sp>
        <p:nvSpPr>
          <p:cNvPr id="5" name="Holder 5"/>
          <p:cNvSpPr>
            <a:spLocks noGrp="1"/>
          </p:cNvSpPr>
          <p:nvPr>
            <p:ph type="sldNum" sz="quarter" idx="7"/>
          </p:nvPr>
        </p:nvSpPr>
        <p:spPr/>
        <p:txBody>
          <a:bodyPr lIns="0" tIns="0" rIns="0" bIns="0"/>
          <a:lstStyle>
            <a:lvl1pPr>
              <a:defRPr sz="1000" b="1" i="0">
                <a:solidFill>
                  <a:srgbClr val="373435"/>
                </a:solidFill>
                <a:latin typeface="Calibri"/>
                <a:cs typeface="Calibri"/>
              </a:defRPr>
            </a:lvl1pPr>
          </a:lstStyle>
          <a:p>
            <a:pPr marL="57150">
              <a:lnSpc>
                <a:spcPts val="1060"/>
              </a:lnSpc>
            </a:pPr>
            <a:fld id="{81D60167-4931-47E6-BA6A-407CBD079E47}" type="slidenum">
              <a:rPr dirty="0"/>
              <a:pPr marL="57150">
                <a:lnSpc>
                  <a:spcPts val="1060"/>
                </a:lnSpc>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dirty="0"/>
          </a:p>
        </p:txBody>
      </p:sp>
      <p:sp>
        <p:nvSpPr>
          <p:cNvPr id="4" name="Holder 4"/>
          <p:cNvSpPr>
            <a:spLocks noGrp="1"/>
          </p:cNvSpPr>
          <p:nvPr>
            <p:ph type="sldNum" sz="quarter" idx="7"/>
          </p:nvPr>
        </p:nvSpPr>
        <p:spPr/>
        <p:txBody>
          <a:bodyPr lIns="0" tIns="0" rIns="0" bIns="0"/>
          <a:lstStyle>
            <a:lvl1pPr>
              <a:defRPr sz="1000" b="1" i="0">
                <a:solidFill>
                  <a:srgbClr val="373435"/>
                </a:solidFill>
                <a:latin typeface="Calibri"/>
                <a:cs typeface="Calibri"/>
              </a:defRPr>
            </a:lvl1pPr>
          </a:lstStyle>
          <a:p>
            <a:pPr marL="57150">
              <a:lnSpc>
                <a:spcPts val="1060"/>
              </a:lnSpc>
            </a:pPr>
            <a:fld id="{81D60167-4931-47E6-BA6A-407CBD079E47}" type="slidenum">
              <a:rPr dirty="0"/>
              <a:pPr marL="57150">
                <a:lnSpc>
                  <a:spcPts val="1060"/>
                </a:lnSpc>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8000" cy="3745255"/>
          </a:xfrm>
          <a:prstGeom prst="rect">
            <a:avLst/>
          </a:prstGeom>
          <a:blipFill>
            <a:blip r:embed="rId7" cstate="print"/>
            <a:stretch>
              <a:fillRect/>
            </a:stretch>
          </a:blipFill>
        </p:spPr>
        <p:txBody>
          <a:bodyPr wrap="square" lIns="0" tIns="0" rIns="0" bIns="0" rtlCol="0"/>
          <a:lstStyle/>
          <a:p>
            <a:endParaRPr dirty="0"/>
          </a:p>
        </p:txBody>
      </p:sp>
      <p:sp>
        <p:nvSpPr>
          <p:cNvPr id="2" name="Holder 2"/>
          <p:cNvSpPr>
            <a:spLocks noGrp="1"/>
          </p:cNvSpPr>
          <p:nvPr>
            <p:ph type="title"/>
          </p:nvPr>
        </p:nvSpPr>
        <p:spPr>
          <a:xfrm>
            <a:off x="2473579" y="1170940"/>
            <a:ext cx="1749425" cy="986789"/>
          </a:xfrm>
          <a:prstGeom prst="rect">
            <a:avLst/>
          </a:prstGeom>
        </p:spPr>
        <p:txBody>
          <a:bodyPr wrap="square" lIns="0" tIns="0" rIns="0" bIns="0">
            <a:spAutoFit/>
          </a:bodyPr>
          <a:lstStyle>
            <a:lvl1pPr>
              <a:defRPr sz="6000" b="0" i="1">
                <a:solidFill>
                  <a:srgbClr val="373435"/>
                </a:solidFill>
                <a:latin typeface="Edwardian Script ITC"/>
                <a:cs typeface="Edwardian Script ITC"/>
              </a:defRPr>
            </a:lvl1pPr>
          </a:lstStyle>
          <a:p>
            <a:endParaRPr/>
          </a:p>
        </p:txBody>
      </p:sp>
      <p:sp>
        <p:nvSpPr>
          <p:cNvPr id="3" name="Holder 3"/>
          <p:cNvSpPr>
            <a:spLocks noGrp="1"/>
          </p:cNvSpPr>
          <p:nvPr>
            <p:ph type="body" idx="1"/>
          </p:nvPr>
        </p:nvSpPr>
        <p:spPr>
          <a:xfrm>
            <a:off x="342900" y="2155698"/>
            <a:ext cx="6172200" cy="618591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331720" y="8716518"/>
            <a:ext cx="2194560" cy="46863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342900" y="8716518"/>
            <a:ext cx="1577340" cy="46863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4/28/2018</a:t>
            </a:fld>
            <a:endParaRPr lang="en-US" dirty="0"/>
          </a:p>
        </p:txBody>
      </p:sp>
      <p:sp>
        <p:nvSpPr>
          <p:cNvPr id="6" name="Holder 6"/>
          <p:cNvSpPr>
            <a:spLocks noGrp="1"/>
          </p:cNvSpPr>
          <p:nvPr>
            <p:ph type="sldNum" sz="quarter" idx="7"/>
          </p:nvPr>
        </p:nvSpPr>
        <p:spPr>
          <a:xfrm>
            <a:off x="3337572" y="9096267"/>
            <a:ext cx="179704" cy="152400"/>
          </a:xfrm>
          <a:prstGeom prst="rect">
            <a:avLst/>
          </a:prstGeom>
        </p:spPr>
        <p:txBody>
          <a:bodyPr wrap="square" lIns="0" tIns="0" rIns="0" bIns="0">
            <a:spAutoFit/>
          </a:bodyPr>
          <a:lstStyle>
            <a:lvl1pPr>
              <a:defRPr sz="1000" b="1" i="0">
                <a:solidFill>
                  <a:srgbClr val="373435"/>
                </a:solidFill>
                <a:latin typeface="Calibri"/>
                <a:cs typeface="Calibri"/>
              </a:defRPr>
            </a:lvl1pPr>
          </a:lstStyle>
          <a:p>
            <a:pPr marL="57150">
              <a:lnSpc>
                <a:spcPts val="1060"/>
              </a:lnSpc>
            </a:pPr>
            <a:fld id="{81D60167-4931-47E6-BA6A-407CBD079E47}" type="slidenum">
              <a:rPr dirty="0"/>
              <a:pPr marL="57150">
                <a:lnSpc>
                  <a:spcPts val="1060"/>
                </a:lnSpc>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jpe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7.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jpeg"/><Relationship Id="rId5" Type="http://schemas.openxmlformats.org/officeDocument/2006/relationships/image" Target="../media/image41.jpe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3.pn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jpeg"/><Relationship Id="rId26" Type="http://schemas.openxmlformats.org/officeDocument/2006/relationships/image" Target="../media/image7.png"/><Relationship Id="rId3" Type="http://schemas.openxmlformats.org/officeDocument/2006/relationships/image" Target="../media/image8.jpe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jpeg"/><Relationship Id="rId2" Type="http://schemas.openxmlformats.org/officeDocument/2006/relationships/image" Target="../media/image2.png"/><Relationship Id="rId16" Type="http://schemas.openxmlformats.org/officeDocument/2006/relationships/image" Target="../media/image63.png"/><Relationship Id="rId20" Type="http://schemas.openxmlformats.org/officeDocument/2006/relationships/image" Target="../media/image67.jpe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jpe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jpeg"/><Relationship Id="rId10" Type="http://schemas.openxmlformats.org/officeDocument/2006/relationships/image" Target="../media/image57.png"/><Relationship Id="rId19" Type="http://schemas.openxmlformats.org/officeDocument/2006/relationships/image" Target="../media/image66.jpe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jpe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73.jpeg"/><Relationship Id="rId3" Type="http://schemas.openxmlformats.org/officeDocument/2006/relationships/image" Target="../media/image8.jpeg"/><Relationship Id="rId21" Type="http://schemas.openxmlformats.org/officeDocument/2006/relationships/image" Target="../media/image75.jpe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2.png"/><Relationship Id="rId16" Type="http://schemas.openxmlformats.org/officeDocument/2006/relationships/image" Target="../media/image63.png"/><Relationship Id="rId20" Type="http://schemas.openxmlformats.org/officeDocument/2006/relationships/image" Target="../media/image70.jpe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7.jpeg"/><Relationship Id="rId10" Type="http://schemas.openxmlformats.org/officeDocument/2006/relationships/image" Target="../media/image57.png"/><Relationship Id="rId19" Type="http://schemas.openxmlformats.org/officeDocument/2006/relationships/image" Target="../media/image74.jpe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76.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162300"/>
            <a:ext cx="6858000" cy="9372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6858000" cy="33007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330072"/>
            <a:ext cx="6858000" cy="0"/>
          </a:xfrm>
          <a:custGeom>
            <a:avLst/>
            <a:gdLst/>
            <a:ahLst/>
            <a:cxnLst/>
            <a:rect l="l" t="t" r="r" b="b"/>
            <a:pathLst>
              <a:path w="6858000">
                <a:moveTo>
                  <a:pt x="6857999" y="0"/>
                </a:moveTo>
                <a:lnTo>
                  <a:pt x="0" y="0"/>
                </a:lnTo>
              </a:path>
            </a:pathLst>
          </a:custGeom>
          <a:ln w="19047">
            <a:solidFill>
              <a:srgbClr val="FEFEFE"/>
            </a:solidFill>
          </a:ln>
        </p:spPr>
        <p:txBody>
          <a:bodyPr wrap="square" lIns="0" tIns="0" rIns="0" bIns="0" rtlCol="0"/>
          <a:lstStyle/>
          <a:p>
            <a:endParaRPr/>
          </a:p>
        </p:txBody>
      </p:sp>
      <p:sp>
        <p:nvSpPr>
          <p:cNvPr id="5" name="object 5"/>
          <p:cNvSpPr/>
          <p:nvPr/>
        </p:nvSpPr>
        <p:spPr>
          <a:xfrm>
            <a:off x="0" y="9099159"/>
            <a:ext cx="6858000" cy="27344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9099158"/>
            <a:ext cx="6858000" cy="0"/>
          </a:xfrm>
          <a:custGeom>
            <a:avLst/>
            <a:gdLst/>
            <a:ahLst/>
            <a:cxnLst/>
            <a:rect l="l" t="t" r="r" b="b"/>
            <a:pathLst>
              <a:path w="6858000">
                <a:moveTo>
                  <a:pt x="0" y="0"/>
                </a:moveTo>
                <a:lnTo>
                  <a:pt x="6858000" y="0"/>
                </a:lnTo>
              </a:path>
            </a:pathLst>
          </a:custGeom>
          <a:ln w="19047">
            <a:solidFill>
              <a:srgbClr val="FEFEFE"/>
            </a:solidFill>
          </a:ln>
        </p:spPr>
        <p:txBody>
          <a:bodyPr wrap="square" lIns="0" tIns="0" rIns="0" bIns="0" rtlCol="0"/>
          <a:lstStyle/>
          <a:p>
            <a:endParaRPr/>
          </a:p>
        </p:txBody>
      </p:sp>
      <p:sp>
        <p:nvSpPr>
          <p:cNvPr id="8" name="object 8"/>
          <p:cNvSpPr/>
          <p:nvPr/>
        </p:nvSpPr>
        <p:spPr>
          <a:xfrm>
            <a:off x="953645" y="3132277"/>
            <a:ext cx="4950686" cy="4126991"/>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5410200" y="8648700"/>
            <a:ext cx="1298842" cy="538609"/>
          </a:xfrm>
          <a:prstGeom prst="rect">
            <a:avLst/>
          </a:prstGeom>
        </p:spPr>
        <p:txBody>
          <a:bodyPr vert="horz" wrap="square" lIns="0" tIns="0" rIns="0" bIns="0" rtlCol="0">
            <a:spAutoFit/>
          </a:bodyPr>
          <a:lstStyle/>
          <a:p>
            <a:pPr marL="12700">
              <a:lnSpc>
                <a:spcPct val="100000"/>
              </a:lnSpc>
            </a:pPr>
            <a:r>
              <a:rPr lang="en-US" sz="1750" b="1" spc="10" dirty="0" smtClean="0">
                <a:solidFill>
                  <a:srgbClr val="373435"/>
                </a:solidFill>
                <a:latin typeface="Century Gothic"/>
                <a:cs typeface="Century Gothic"/>
              </a:rPr>
              <a:t>July-August 2017</a:t>
            </a:r>
            <a:endParaRPr sz="1750" dirty="0">
              <a:latin typeface="Century Gothic"/>
              <a:cs typeface="Century Gothic"/>
            </a:endParaRPr>
          </a:p>
        </p:txBody>
      </p:sp>
      <p:sp>
        <p:nvSpPr>
          <p:cNvPr id="11" name="TextBox 10"/>
          <p:cNvSpPr txBox="1"/>
          <p:nvPr/>
        </p:nvSpPr>
        <p:spPr>
          <a:xfrm>
            <a:off x="2057400" y="4914900"/>
            <a:ext cx="2819400" cy="954107"/>
          </a:xfrm>
          <a:prstGeom prst="rect">
            <a:avLst/>
          </a:prstGeom>
          <a:noFill/>
        </p:spPr>
        <p:txBody>
          <a:bodyPr wrap="square" rtlCol="0">
            <a:spAutoFit/>
          </a:bodyPr>
          <a:lstStyle/>
          <a:p>
            <a:pPr algn="ctr"/>
            <a:r>
              <a:rPr lang="en-US" sz="2800" b="1" dirty="0" smtClean="0">
                <a:latin typeface="Copperplate Gothic Bold" pitchFamily="34" charset="0"/>
              </a:rPr>
              <a:t>TESLA  </a:t>
            </a:r>
          </a:p>
          <a:p>
            <a:pPr algn="ctr"/>
            <a:r>
              <a:rPr lang="en-US" sz="2800" b="1" dirty="0" smtClean="0">
                <a:latin typeface="Copperplate Gothic Bold" pitchFamily="34" charset="0"/>
              </a:rPr>
              <a:t>8/17</a:t>
            </a:r>
            <a:endParaRPr lang="en-IN" sz="2800" b="1" dirty="0">
              <a:latin typeface="Copperplate Gothic Bold" pitchFamily="34" charset="0"/>
            </a:endParaRPr>
          </a:p>
        </p:txBody>
      </p:sp>
      <p:sp>
        <p:nvSpPr>
          <p:cNvPr id="12" name="TextBox 11"/>
          <p:cNvSpPr txBox="1"/>
          <p:nvPr/>
        </p:nvSpPr>
        <p:spPr>
          <a:xfrm>
            <a:off x="0" y="1181100"/>
            <a:ext cx="6629400" cy="738664"/>
          </a:xfrm>
          <a:prstGeom prst="rect">
            <a:avLst/>
          </a:prstGeom>
          <a:noFill/>
        </p:spPr>
        <p:txBody>
          <a:bodyPr wrap="square" rtlCol="0">
            <a:spAutoFit/>
          </a:bodyPr>
          <a:lstStyle/>
          <a:p>
            <a:pPr algn="ctr"/>
            <a:r>
              <a:rPr lang="en-US" sz="2400" b="1" dirty="0" smtClean="0">
                <a:latin typeface="Lucida Calligraphy" pitchFamily="66" charset="0"/>
              </a:rPr>
              <a:t>Electrical  Engineering Department</a:t>
            </a:r>
          </a:p>
          <a:p>
            <a:pPr algn="ctr"/>
            <a:r>
              <a:rPr lang="en-US" b="1" dirty="0" smtClean="0">
                <a:latin typeface="Lucida Calligraphy" pitchFamily="66" charset="0"/>
              </a:rPr>
              <a:t>JECRC , Jaipur </a:t>
            </a:r>
            <a:endParaRPr lang="en-IN" b="1" dirty="0">
              <a:latin typeface="Lucida Calligraphy" pitchFamily="66" charset="0"/>
            </a:endParaRPr>
          </a:p>
        </p:txBody>
      </p:sp>
      <p:sp>
        <p:nvSpPr>
          <p:cNvPr id="14" name="object 8"/>
          <p:cNvSpPr txBox="1">
            <a:spLocks/>
          </p:cNvSpPr>
          <p:nvPr/>
        </p:nvSpPr>
        <p:spPr>
          <a:xfrm>
            <a:off x="228600" y="0"/>
            <a:ext cx="1343036" cy="952500"/>
          </a:xfrm>
          <a:prstGeom prst="rect">
            <a:avLst/>
          </a:prstGeom>
          <a:blipFill>
            <a:blip r:embed="rId6"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8000" cy="510031"/>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26830" y="510031"/>
            <a:ext cx="5931535" cy="0"/>
          </a:xfrm>
          <a:custGeom>
            <a:avLst/>
            <a:gdLst/>
            <a:ahLst/>
            <a:cxnLst/>
            <a:rect l="l" t="t" r="r" b="b"/>
            <a:pathLst>
              <a:path w="5931534">
                <a:moveTo>
                  <a:pt x="0" y="0"/>
                </a:moveTo>
                <a:lnTo>
                  <a:pt x="5931169" y="0"/>
                </a:lnTo>
              </a:path>
            </a:pathLst>
          </a:custGeom>
          <a:ln w="19047">
            <a:solidFill>
              <a:srgbClr val="FEFEFE"/>
            </a:solidFill>
          </a:ln>
        </p:spPr>
        <p:txBody>
          <a:bodyPr wrap="square" lIns="0" tIns="0" rIns="0" bIns="0" rtlCol="0"/>
          <a:lstStyle/>
          <a:p>
            <a:endParaRPr/>
          </a:p>
        </p:txBody>
      </p:sp>
      <p:sp>
        <p:nvSpPr>
          <p:cNvPr id="4" name="object 4"/>
          <p:cNvSpPr/>
          <p:nvPr/>
        </p:nvSpPr>
        <p:spPr>
          <a:xfrm>
            <a:off x="0" y="510031"/>
            <a:ext cx="328295" cy="0"/>
          </a:xfrm>
          <a:custGeom>
            <a:avLst/>
            <a:gdLst/>
            <a:ahLst/>
            <a:cxnLst/>
            <a:rect l="l" t="t" r="r" b="b"/>
            <a:pathLst>
              <a:path w="328295">
                <a:moveTo>
                  <a:pt x="0" y="0"/>
                </a:moveTo>
                <a:lnTo>
                  <a:pt x="328104" y="0"/>
                </a:lnTo>
              </a:path>
            </a:pathLst>
          </a:custGeom>
          <a:ln w="19047">
            <a:solidFill>
              <a:srgbClr val="FEFEFE"/>
            </a:solidFill>
          </a:ln>
        </p:spPr>
        <p:txBody>
          <a:bodyPr wrap="square" lIns="0" tIns="0" rIns="0" bIns="0" rtlCol="0"/>
          <a:lstStyle/>
          <a:p>
            <a:endParaRPr/>
          </a:p>
        </p:txBody>
      </p:sp>
      <p:sp>
        <p:nvSpPr>
          <p:cNvPr id="6" name="object 6"/>
          <p:cNvSpPr/>
          <p:nvPr/>
        </p:nvSpPr>
        <p:spPr>
          <a:xfrm>
            <a:off x="328104" y="190145"/>
            <a:ext cx="598805" cy="228955"/>
          </a:xfrm>
          <a:custGeom>
            <a:avLst/>
            <a:gdLst/>
            <a:ahLst/>
            <a:cxnLst/>
            <a:rect l="l" t="t" r="r" b="b"/>
            <a:pathLst>
              <a:path w="598805" h="592455">
                <a:moveTo>
                  <a:pt x="0" y="0"/>
                </a:moveTo>
                <a:lnTo>
                  <a:pt x="598726" y="0"/>
                </a:lnTo>
                <a:lnTo>
                  <a:pt x="598726" y="592201"/>
                </a:lnTo>
                <a:lnTo>
                  <a:pt x="0" y="592201"/>
                </a:lnTo>
                <a:lnTo>
                  <a:pt x="0" y="0"/>
                </a:lnTo>
                <a:close/>
              </a:path>
            </a:pathLst>
          </a:custGeom>
          <a:solidFill>
            <a:srgbClr val="FFC000"/>
          </a:solidFill>
        </p:spPr>
        <p:txBody>
          <a:bodyPr wrap="square" lIns="0" tIns="0" rIns="0" bIns="0" rtlCol="0"/>
          <a:lstStyle/>
          <a:p>
            <a:endParaRPr dirty="0"/>
          </a:p>
        </p:txBody>
      </p:sp>
      <p:sp>
        <p:nvSpPr>
          <p:cNvPr id="8" name="object 8"/>
          <p:cNvSpPr/>
          <p:nvPr/>
        </p:nvSpPr>
        <p:spPr>
          <a:xfrm>
            <a:off x="303372" y="1215478"/>
            <a:ext cx="6236970" cy="0"/>
          </a:xfrm>
          <a:custGeom>
            <a:avLst/>
            <a:gdLst/>
            <a:ahLst/>
            <a:cxnLst/>
            <a:rect l="l" t="t" r="r" b="b"/>
            <a:pathLst>
              <a:path w="6236970">
                <a:moveTo>
                  <a:pt x="0" y="0"/>
                </a:moveTo>
                <a:lnTo>
                  <a:pt x="6236538" y="0"/>
                </a:lnTo>
              </a:path>
            </a:pathLst>
          </a:custGeom>
          <a:ln w="19047">
            <a:solidFill>
              <a:srgbClr val="373435"/>
            </a:solidFill>
          </a:ln>
        </p:spPr>
        <p:txBody>
          <a:bodyPr wrap="square" lIns="0" tIns="0" rIns="0" bIns="0" rtlCol="0"/>
          <a:lstStyle/>
          <a:p>
            <a:endParaRPr/>
          </a:p>
        </p:txBody>
      </p:sp>
      <p:sp>
        <p:nvSpPr>
          <p:cNvPr id="14" name="object 14"/>
          <p:cNvSpPr txBox="1"/>
          <p:nvPr/>
        </p:nvSpPr>
        <p:spPr>
          <a:xfrm>
            <a:off x="228600" y="876300"/>
            <a:ext cx="6477000" cy="5262979"/>
          </a:xfrm>
          <a:prstGeom prst="rect">
            <a:avLst/>
          </a:prstGeom>
        </p:spPr>
        <p:txBody>
          <a:bodyPr vert="horz" wrap="square" lIns="0" tIns="0" rIns="0" bIns="0" rtlCol="0">
            <a:spAutoFit/>
          </a:bodyPr>
          <a:lstStyle/>
          <a:p>
            <a:pPr marL="54610" algn="just">
              <a:lnSpc>
                <a:spcPct val="100000"/>
              </a:lnSpc>
            </a:pPr>
            <a:r>
              <a:rPr lang="en-US" sz="2000" b="1" i="1" spc="15" dirty="0" smtClean="0">
                <a:solidFill>
                  <a:srgbClr val="FF0000"/>
                </a:solidFill>
                <a:latin typeface="+mj-lt"/>
                <a:cs typeface="Century Gothic"/>
              </a:rPr>
              <a:t>PREPLACEMENT TRAINING</a:t>
            </a:r>
            <a:endParaRPr sz="2000" i="1" dirty="0">
              <a:solidFill>
                <a:srgbClr val="FF0000"/>
              </a:solidFill>
              <a:latin typeface="+mj-lt"/>
              <a:cs typeface="Times New Roman"/>
            </a:endParaRPr>
          </a:p>
          <a:p>
            <a:pPr marL="54610" algn="just"/>
            <a:endParaRPr lang="en-US" sz="1200" dirty="0" smtClean="0"/>
          </a:p>
          <a:p>
            <a:pPr marL="54610" algn="just"/>
            <a:r>
              <a:rPr lang="en-US" sz="1600" dirty="0" smtClean="0"/>
              <a:t>This   session  was  devoted to the   training   provided   by the  college  for</a:t>
            </a:r>
          </a:p>
          <a:p>
            <a:pPr marL="54610" algn="just"/>
            <a:r>
              <a:rPr lang="en-US" sz="1600" dirty="0" smtClean="0"/>
              <a:t>fourth year students. In addition to the interview and group discussion practices, they are being given the aptitude classes as </a:t>
            </a:r>
          </a:p>
          <a:p>
            <a:pPr marL="54610" algn="just"/>
            <a:r>
              <a:rPr lang="en-US" sz="1600" dirty="0" smtClean="0"/>
              <a:t>it’s the most crucial and   initial round of  any of   the </a:t>
            </a:r>
          </a:p>
          <a:p>
            <a:pPr marL="54610" algn="just"/>
            <a:r>
              <a:rPr lang="en-US" sz="1600" dirty="0" smtClean="0"/>
              <a:t>company. The training is being held by “FACE” which </a:t>
            </a:r>
          </a:p>
          <a:p>
            <a:pPr marL="54610" algn="just"/>
            <a:r>
              <a:rPr lang="en-US" sz="1600" dirty="0" smtClean="0"/>
              <a:t>is focusing on the logical, mathematical and reasoning </a:t>
            </a:r>
          </a:p>
          <a:p>
            <a:pPr marL="54610" algn="just"/>
            <a:r>
              <a:rPr lang="en-US" sz="1600" dirty="0" smtClean="0"/>
              <a:t>parts from the placements point of view. The trainers </a:t>
            </a:r>
          </a:p>
          <a:p>
            <a:pPr marL="54610" algn="just"/>
            <a:r>
              <a:rPr lang="en-US" sz="1600" dirty="0" err="1" smtClean="0"/>
              <a:t>beingvery</a:t>
            </a:r>
            <a:r>
              <a:rPr lang="en-US" sz="1600" dirty="0" smtClean="0"/>
              <a:t> cooperative, make the students comfortable </a:t>
            </a:r>
          </a:p>
          <a:p>
            <a:pPr marL="54610" algn="just"/>
            <a:r>
              <a:rPr lang="en-US" sz="1600" dirty="0" smtClean="0"/>
              <a:t>to ask their doubts and attain skills to solve problems </a:t>
            </a:r>
          </a:p>
          <a:p>
            <a:pPr marL="54610" algn="just"/>
            <a:r>
              <a:rPr lang="en-US" sz="1600" dirty="0" smtClean="0"/>
              <a:t>more efficiently. </a:t>
            </a:r>
          </a:p>
          <a:p>
            <a:pPr marL="54610" algn="just"/>
            <a:r>
              <a:rPr lang="en-US" sz="1600" dirty="0" smtClean="0"/>
              <a:t>We express a sincere thanks to the mentors Ms. </a:t>
            </a:r>
            <a:r>
              <a:rPr lang="en-US" sz="1600" dirty="0" err="1" smtClean="0"/>
              <a:t>Sonali</a:t>
            </a:r>
            <a:r>
              <a:rPr lang="en-US" sz="1600" dirty="0" smtClean="0"/>
              <a:t> </a:t>
            </a:r>
            <a:r>
              <a:rPr lang="en-US" sz="1600" dirty="0" err="1" smtClean="0"/>
              <a:t>Chadda</a:t>
            </a:r>
            <a:r>
              <a:rPr lang="en-US" sz="1600" dirty="0" smtClean="0"/>
              <a:t>, Ms. </a:t>
            </a:r>
            <a:r>
              <a:rPr lang="en-US" sz="1600" dirty="0" err="1" smtClean="0"/>
              <a:t>Suman</a:t>
            </a:r>
            <a:r>
              <a:rPr lang="en-US" sz="1600" dirty="0" smtClean="0"/>
              <a:t> </a:t>
            </a:r>
            <a:r>
              <a:rPr lang="en-US" sz="1600" dirty="0" err="1" smtClean="0"/>
              <a:t>Choudhary</a:t>
            </a:r>
            <a:r>
              <a:rPr lang="en-US" sz="1600" dirty="0" smtClean="0"/>
              <a:t>, Mr. </a:t>
            </a:r>
            <a:r>
              <a:rPr lang="en-US" sz="1600" dirty="0" err="1" smtClean="0"/>
              <a:t>Vishal</a:t>
            </a:r>
            <a:r>
              <a:rPr lang="en-US" sz="1600" dirty="0" smtClean="0"/>
              <a:t> Sharma , Mr. </a:t>
            </a:r>
            <a:r>
              <a:rPr lang="en-US" sz="1600" dirty="0" err="1" smtClean="0"/>
              <a:t>Shailendra</a:t>
            </a:r>
            <a:r>
              <a:rPr lang="en-US" sz="1600" dirty="0" smtClean="0"/>
              <a:t> </a:t>
            </a:r>
            <a:r>
              <a:rPr lang="en-US" sz="1600" dirty="0" err="1" smtClean="0"/>
              <a:t>Shrivastava</a:t>
            </a:r>
            <a:r>
              <a:rPr lang="en-US" sz="1600" dirty="0" smtClean="0"/>
              <a:t>, Mr. Manish pal, Mr. Vishnu </a:t>
            </a:r>
            <a:r>
              <a:rPr lang="en-US" sz="1600" dirty="0" err="1" smtClean="0"/>
              <a:t>Dutt</a:t>
            </a:r>
            <a:r>
              <a:rPr lang="en-US" sz="1600" dirty="0" smtClean="0"/>
              <a:t> Sharma  and a special thanks to TPO Mr. L. </a:t>
            </a:r>
            <a:r>
              <a:rPr lang="en-US" sz="1600" dirty="0" err="1" smtClean="0"/>
              <a:t>senthil</a:t>
            </a:r>
            <a:r>
              <a:rPr lang="en-US" sz="1600" dirty="0" smtClean="0"/>
              <a:t>.</a:t>
            </a:r>
          </a:p>
          <a:p>
            <a:pPr marL="54610" algn="just"/>
            <a:r>
              <a:rPr lang="en-US" sz="1600" dirty="0" smtClean="0"/>
              <a:t> </a:t>
            </a:r>
          </a:p>
          <a:p>
            <a:pPr marL="54610" algn="just"/>
            <a:endParaRPr lang="en-US" sz="1400" dirty="0" smtClean="0"/>
          </a:p>
          <a:p>
            <a:pPr marL="54610" algn="just"/>
            <a:endParaRPr lang="en-US" sz="1400" dirty="0" smtClean="0"/>
          </a:p>
          <a:p>
            <a:pPr marL="54610" algn="just"/>
            <a:endParaRPr lang="en-US" sz="1400" dirty="0" smtClean="0"/>
          </a:p>
          <a:p>
            <a:pPr marL="54610" algn="just"/>
            <a:endParaRPr lang="en-US" sz="1400" dirty="0" smtClean="0"/>
          </a:p>
          <a:p>
            <a:pPr marL="54610" algn="just"/>
            <a:r>
              <a:rPr lang="en-US" sz="1400" dirty="0" smtClean="0"/>
              <a:t>   </a:t>
            </a:r>
          </a:p>
          <a:p>
            <a:pPr marL="54610" algn="just">
              <a:lnSpc>
                <a:spcPct val="100000"/>
              </a:lnSpc>
            </a:pPr>
            <a:endParaRPr sz="1200" dirty="0">
              <a:latin typeface="Century Gothic"/>
              <a:cs typeface="Century Gothic"/>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57150">
              <a:lnSpc>
                <a:spcPts val="1060"/>
              </a:lnSpc>
            </a:pPr>
            <a:r>
              <a:rPr dirty="0"/>
              <a:t>6</a:t>
            </a:r>
          </a:p>
        </p:txBody>
      </p:sp>
      <p:pic>
        <p:nvPicPr>
          <p:cNvPr id="1026" name="Picture 2" descr="C:\Users\EE18\Desktop\IMG_20170830_093531.jpg"/>
          <p:cNvPicPr>
            <a:picLocks noChangeAspect="1" noChangeArrowheads="1"/>
          </p:cNvPicPr>
          <p:nvPr/>
        </p:nvPicPr>
        <p:blipFill>
          <a:blip r:embed="rId4" cstate="print"/>
          <a:srcRect/>
          <a:stretch>
            <a:fillRect/>
          </a:stretch>
        </p:blipFill>
        <p:spPr bwMode="auto">
          <a:xfrm>
            <a:off x="4876800" y="2019300"/>
            <a:ext cx="1828800" cy="1752600"/>
          </a:xfrm>
          <a:prstGeom prst="rect">
            <a:avLst/>
          </a:prstGeom>
        </p:spPr>
        <p:style>
          <a:lnRef idx="2">
            <a:schemeClr val="accent2"/>
          </a:lnRef>
          <a:fillRef idx="1">
            <a:schemeClr val="lt1"/>
          </a:fillRef>
          <a:effectRef idx="0">
            <a:schemeClr val="accent2"/>
          </a:effectRef>
          <a:fontRef idx="minor">
            <a:schemeClr val="dk1"/>
          </a:fontRef>
        </p:style>
      </p:pic>
      <p:sp>
        <p:nvSpPr>
          <p:cNvPr id="30" name="object 4"/>
          <p:cNvSpPr/>
          <p:nvPr/>
        </p:nvSpPr>
        <p:spPr>
          <a:xfrm>
            <a:off x="0" y="6134100"/>
            <a:ext cx="6858000" cy="3507574"/>
          </a:xfrm>
          <a:prstGeom prst="rect">
            <a:avLst/>
          </a:prstGeom>
          <a:blipFill>
            <a:blip r:embed="rId5" cstate="print"/>
            <a:stretch>
              <a:fillRect/>
            </a:stretch>
          </a:blipFill>
        </p:spPr>
        <p:txBody>
          <a:bodyPr wrap="square" lIns="0" tIns="0" rIns="0" bIns="0" rtlCol="0"/>
          <a:lstStyle/>
          <a:p>
            <a:endParaRPr dirty="0"/>
          </a:p>
        </p:txBody>
      </p:sp>
      <p:pic>
        <p:nvPicPr>
          <p:cNvPr id="31" name="Picture 3" descr="C:\Users\EE18\Downloads\IMG_20170830_105556.jpg"/>
          <p:cNvPicPr>
            <a:picLocks noChangeAspect="1" noChangeArrowheads="1"/>
          </p:cNvPicPr>
          <p:nvPr/>
        </p:nvPicPr>
        <p:blipFill>
          <a:blip r:embed="rId6" cstate="print"/>
          <a:srcRect/>
          <a:stretch>
            <a:fillRect/>
          </a:stretch>
        </p:blipFill>
        <p:spPr bwMode="auto">
          <a:xfrm>
            <a:off x="762000" y="4838700"/>
            <a:ext cx="5410200" cy="3810000"/>
          </a:xfrm>
          <a:prstGeom prst="rect">
            <a:avLst/>
          </a:prstGeom>
        </p:spPr>
        <p:style>
          <a:lnRef idx="2">
            <a:schemeClr val="accent2"/>
          </a:lnRef>
          <a:fillRef idx="1">
            <a:schemeClr val="lt1"/>
          </a:fillRef>
          <a:effectRef idx="0">
            <a:schemeClr val="accent2"/>
          </a:effectRef>
          <a:fontRef idx="minor">
            <a:schemeClr val="dk1"/>
          </a:fontRef>
        </p:style>
      </p:pic>
      <p:sp>
        <p:nvSpPr>
          <p:cNvPr id="13" name="object 8"/>
          <p:cNvSpPr txBox="1">
            <a:spLocks/>
          </p:cNvSpPr>
          <p:nvPr/>
        </p:nvSpPr>
        <p:spPr>
          <a:xfrm>
            <a:off x="0" y="0"/>
            <a:ext cx="1343036" cy="95250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8000" cy="510031"/>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510031"/>
            <a:ext cx="328295" cy="0"/>
          </a:xfrm>
          <a:custGeom>
            <a:avLst/>
            <a:gdLst/>
            <a:ahLst/>
            <a:cxnLst/>
            <a:rect l="l" t="t" r="r" b="b"/>
            <a:pathLst>
              <a:path w="328295">
                <a:moveTo>
                  <a:pt x="0" y="0"/>
                </a:moveTo>
                <a:lnTo>
                  <a:pt x="328104" y="0"/>
                </a:lnTo>
              </a:path>
            </a:pathLst>
          </a:custGeom>
          <a:ln w="19047">
            <a:solidFill>
              <a:srgbClr val="FEFEFE"/>
            </a:solidFill>
          </a:ln>
        </p:spPr>
        <p:txBody>
          <a:bodyPr wrap="square" lIns="0" tIns="0" rIns="0" bIns="0" rtlCol="0"/>
          <a:lstStyle/>
          <a:p>
            <a:endParaRPr dirty="0"/>
          </a:p>
        </p:txBody>
      </p:sp>
      <p:sp>
        <p:nvSpPr>
          <p:cNvPr id="6" name="object 6"/>
          <p:cNvSpPr/>
          <p:nvPr/>
        </p:nvSpPr>
        <p:spPr>
          <a:xfrm>
            <a:off x="328104" y="190144"/>
            <a:ext cx="598805" cy="592455"/>
          </a:xfrm>
          <a:custGeom>
            <a:avLst/>
            <a:gdLst/>
            <a:ahLst/>
            <a:cxnLst/>
            <a:rect l="l" t="t" r="r" b="b"/>
            <a:pathLst>
              <a:path w="598805" h="592455">
                <a:moveTo>
                  <a:pt x="0" y="0"/>
                </a:moveTo>
                <a:lnTo>
                  <a:pt x="598726" y="0"/>
                </a:lnTo>
                <a:lnTo>
                  <a:pt x="598726" y="592201"/>
                </a:lnTo>
                <a:lnTo>
                  <a:pt x="0" y="592201"/>
                </a:lnTo>
                <a:lnTo>
                  <a:pt x="0" y="0"/>
                </a:lnTo>
                <a:close/>
              </a:path>
            </a:pathLst>
          </a:custGeom>
          <a:solidFill>
            <a:srgbClr val="FEFEFE"/>
          </a:solidFill>
        </p:spPr>
        <p:txBody>
          <a:bodyPr wrap="square" lIns="0" tIns="0" rIns="0" bIns="0" rtlCol="0"/>
          <a:lstStyle/>
          <a:p>
            <a:endParaRPr dirty="0"/>
          </a:p>
        </p:txBody>
      </p:sp>
      <p:sp>
        <p:nvSpPr>
          <p:cNvPr id="8" name="object 8"/>
          <p:cNvSpPr/>
          <p:nvPr/>
        </p:nvSpPr>
        <p:spPr>
          <a:xfrm>
            <a:off x="303372" y="1215478"/>
            <a:ext cx="6236970" cy="880022"/>
          </a:xfrm>
          <a:custGeom>
            <a:avLst/>
            <a:gdLst/>
            <a:ahLst/>
            <a:cxnLst/>
            <a:rect l="l" t="t" r="r" b="b"/>
            <a:pathLst>
              <a:path w="6236970">
                <a:moveTo>
                  <a:pt x="0" y="0"/>
                </a:moveTo>
                <a:lnTo>
                  <a:pt x="6236538" y="0"/>
                </a:lnTo>
              </a:path>
            </a:pathLst>
          </a:custGeom>
          <a:ln w="19047">
            <a:solidFill>
              <a:srgbClr val="373435"/>
            </a:solidFill>
          </a:ln>
        </p:spPr>
        <p:txBody>
          <a:bodyPr wrap="square" lIns="0" tIns="0" rIns="0" bIns="0" rtlCol="0"/>
          <a:lstStyle/>
          <a:p>
            <a:endParaRPr dirty="0"/>
          </a:p>
        </p:txBody>
      </p:sp>
      <p:sp>
        <p:nvSpPr>
          <p:cNvPr id="11" name="object 11"/>
          <p:cNvSpPr/>
          <p:nvPr/>
        </p:nvSpPr>
        <p:spPr>
          <a:xfrm>
            <a:off x="303372" y="5314683"/>
            <a:ext cx="6236970" cy="0"/>
          </a:xfrm>
          <a:custGeom>
            <a:avLst/>
            <a:gdLst/>
            <a:ahLst/>
            <a:cxnLst/>
            <a:rect l="l" t="t" r="r" b="b"/>
            <a:pathLst>
              <a:path w="6236970">
                <a:moveTo>
                  <a:pt x="6236538" y="0"/>
                </a:moveTo>
                <a:lnTo>
                  <a:pt x="0" y="0"/>
                </a:lnTo>
              </a:path>
            </a:pathLst>
          </a:custGeom>
          <a:ln w="19047">
            <a:solidFill>
              <a:srgbClr val="373435"/>
            </a:solidFill>
          </a:ln>
        </p:spPr>
        <p:txBody>
          <a:bodyPr wrap="square" lIns="0" tIns="0" rIns="0" bIns="0" rtlCol="0"/>
          <a:lstStyle/>
          <a:p>
            <a:endParaRPr dirty="0"/>
          </a:p>
        </p:txBody>
      </p:sp>
      <p:sp>
        <p:nvSpPr>
          <p:cNvPr id="14" name="object 14"/>
          <p:cNvSpPr txBox="1"/>
          <p:nvPr/>
        </p:nvSpPr>
        <p:spPr>
          <a:xfrm>
            <a:off x="305682" y="9010063"/>
            <a:ext cx="758825" cy="179070"/>
          </a:xfrm>
          <a:prstGeom prst="rect">
            <a:avLst/>
          </a:prstGeom>
        </p:spPr>
        <p:txBody>
          <a:bodyPr vert="horz" wrap="square" lIns="0" tIns="0" rIns="0" bIns="0" rtlCol="0">
            <a:spAutoFit/>
          </a:bodyPr>
          <a:lstStyle/>
          <a:p>
            <a:pPr marL="12700">
              <a:lnSpc>
                <a:spcPct val="100000"/>
              </a:lnSpc>
            </a:pPr>
            <a:r>
              <a:rPr sz="1100" spc="-20" dirty="0">
                <a:solidFill>
                  <a:srgbClr val="373435"/>
                </a:solidFill>
                <a:latin typeface="Century Gothic"/>
                <a:cs typeface="Century Gothic"/>
              </a:rPr>
              <a:t>Philosophy.</a:t>
            </a:r>
            <a:endParaRPr sz="1100" dirty="0">
              <a:latin typeface="Century Gothic"/>
              <a:cs typeface="Century Gothic"/>
            </a:endParaRPr>
          </a:p>
        </p:txBody>
      </p:sp>
      <p:sp>
        <p:nvSpPr>
          <p:cNvPr id="15" name="object 15"/>
          <p:cNvSpPr txBox="1"/>
          <p:nvPr/>
        </p:nvSpPr>
        <p:spPr>
          <a:xfrm>
            <a:off x="228600" y="942797"/>
            <a:ext cx="6337101" cy="9015288"/>
          </a:xfrm>
          <a:prstGeom prst="rect">
            <a:avLst/>
          </a:prstGeom>
        </p:spPr>
        <p:txBody>
          <a:bodyPr vert="horz" wrap="square" lIns="0" tIns="0" rIns="0" bIns="0" rtlCol="0">
            <a:spAutoFit/>
          </a:bodyPr>
          <a:lstStyle/>
          <a:p>
            <a:pPr marL="12700" algn="just">
              <a:lnSpc>
                <a:spcPct val="100000"/>
              </a:lnSpc>
            </a:pPr>
            <a:r>
              <a:rPr lang="en-US" sz="2000" b="1" i="1" spc="-5" dirty="0" smtClean="0">
                <a:solidFill>
                  <a:srgbClr val="FF0000"/>
                </a:solidFill>
                <a:latin typeface="+mj-lt"/>
                <a:cs typeface="Century Gothic"/>
              </a:rPr>
              <a:t>ALUMINI INTERACTION PROGRAM</a:t>
            </a:r>
          </a:p>
          <a:p>
            <a:pPr marL="12700" algn="just"/>
            <a:r>
              <a:rPr lang="en-IN" sz="1600" dirty="0" smtClean="0"/>
              <a:t>JECRC,   </a:t>
            </a:r>
            <a:r>
              <a:rPr lang="en-IN" sz="1600" dirty="0" err="1" smtClean="0"/>
              <a:t>Jaipur</a:t>
            </a:r>
            <a:r>
              <a:rPr lang="en-IN" sz="1600" dirty="0" smtClean="0"/>
              <a:t>   organized a  session   on  </a:t>
            </a:r>
            <a:r>
              <a:rPr lang="en-IN" sz="1600" b="1" dirty="0" smtClean="0"/>
              <a:t>Alumni  </a:t>
            </a:r>
          </a:p>
          <a:p>
            <a:pPr marL="12700" algn="just"/>
            <a:r>
              <a:rPr lang="en-IN" sz="1600" b="1" dirty="0" smtClean="0"/>
              <a:t>Interaction Program</a:t>
            </a:r>
            <a:r>
              <a:rPr lang="en-IN" sz="1600" dirty="0" smtClean="0"/>
              <a:t>. This session is delivered by </a:t>
            </a:r>
          </a:p>
          <a:p>
            <a:pPr marL="12700" algn="just"/>
            <a:r>
              <a:rPr lang="en-IN" sz="1600" dirty="0" smtClean="0"/>
              <a:t>Mr. </a:t>
            </a:r>
            <a:r>
              <a:rPr lang="en-IN" sz="1600" dirty="0" err="1" smtClean="0"/>
              <a:t>Shubham</a:t>
            </a:r>
            <a:r>
              <a:rPr lang="en-IN" sz="1600" dirty="0" smtClean="0"/>
              <a:t> </a:t>
            </a:r>
            <a:r>
              <a:rPr lang="en-IN" sz="1600" dirty="0" err="1" smtClean="0"/>
              <a:t>Khaitan</a:t>
            </a:r>
            <a:r>
              <a:rPr lang="en-IN" sz="1600" dirty="0" smtClean="0"/>
              <a:t>,  an  alumni of 2017  batch, </a:t>
            </a:r>
          </a:p>
          <a:p>
            <a:pPr marL="12700" algn="just"/>
            <a:r>
              <a:rPr lang="en-IN" sz="1600" dirty="0" smtClean="0"/>
              <a:t>is joining </a:t>
            </a:r>
            <a:r>
              <a:rPr lang="en-IN" sz="1600" dirty="0" err="1" smtClean="0"/>
              <a:t>IOCL.He</a:t>
            </a:r>
            <a:r>
              <a:rPr lang="en-IN" sz="1600" dirty="0" smtClean="0"/>
              <a:t> addressed 7</a:t>
            </a:r>
            <a:r>
              <a:rPr lang="en-IN" sz="1600" baseline="30000" dirty="0" smtClean="0"/>
              <a:t>th</a:t>
            </a:r>
            <a:r>
              <a:rPr lang="en-IN" sz="1600" dirty="0" smtClean="0"/>
              <a:t> semester electrical</a:t>
            </a:r>
          </a:p>
          <a:p>
            <a:pPr marL="12700" algn="just"/>
            <a:r>
              <a:rPr lang="en-IN" sz="1600" dirty="0" smtClean="0"/>
              <a:t>students on 29</a:t>
            </a:r>
            <a:r>
              <a:rPr lang="en-IN" sz="1600" baseline="30000" dirty="0" smtClean="0"/>
              <a:t>th</a:t>
            </a:r>
            <a:r>
              <a:rPr lang="en-IN" sz="1600" dirty="0" smtClean="0"/>
              <a:t> July 2017 from 1:30 to 3:30 PM in</a:t>
            </a:r>
          </a:p>
          <a:p>
            <a:pPr marL="12700" algn="just"/>
            <a:r>
              <a:rPr lang="en-IN" sz="1600" dirty="0" smtClean="0"/>
              <a:t>BLG-13. </a:t>
            </a:r>
            <a:r>
              <a:rPr lang="en-US" sz="1600" dirty="0" smtClean="0"/>
              <a:t>        </a:t>
            </a:r>
          </a:p>
          <a:p>
            <a:pPr marL="12700" algn="just"/>
            <a:r>
              <a:rPr lang="en-IN" sz="1600" dirty="0" smtClean="0"/>
              <a:t>This  session started  with  his brief  introduction by</a:t>
            </a:r>
          </a:p>
          <a:p>
            <a:pPr marL="12700" algn="just"/>
            <a:r>
              <a:rPr lang="en-IN" sz="1600" dirty="0" smtClean="0"/>
              <a:t> Mr. </a:t>
            </a:r>
            <a:r>
              <a:rPr lang="en-IN" sz="1600" dirty="0" err="1" smtClean="0"/>
              <a:t>Atul</a:t>
            </a:r>
            <a:r>
              <a:rPr lang="en-IN" sz="1600" dirty="0" smtClean="0"/>
              <a:t> </a:t>
            </a:r>
            <a:r>
              <a:rPr lang="en-IN" sz="1600" dirty="0" err="1" smtClean="0"/>
              <a:t>Kulsherstha</a:t>
            </a:r>
            <a:r>
              <a:rPr lang="en-IN" sz="1600" dirty="0" smtClean="0"/>
              <a:t> , HOD. Mr </a:t>
            </a:r>
            <a:r>
              <a:rPr lang="en-IN" sz="1600" dirty="0" err="1" smtClean="0"/>
              <a:t>Shubham</a:t>
            </a:r>
            <a:r>
              <a:rPr lang="en-IN" sz="1600" dirty="0" smtClean="0"/>
              <a:t>  </a:t>
            </a:r>
            <a:r>
              <a:rPr lang="en-IN" sz="1600" dirty="0" err="1" smtClean="0"/>
              <a:t>Khaitan</a:t>
            </a:r>
            <a:endParaRPr lang="en-IN" sz="1600" dirty="0" smtClean="0"/>
          </a:p>
          <a:p>
            <a:pPr marL="12700" algn="just"/>
            <a:r>
              <a:rPr lang="en-IN" sz="1600" dirty="0" smtClean="0"/>
              <a:t>shared   his  experience  of being   placed in   IOCL, </a:t>
            </a:r>
          </a:p>
          <a:p>
            <a:pPr marL="12700" algn="just"/>
            <a:r>
              <a:rPr lang="en-IN" sz="1600" dirty="0" smtClean="0"/>
              <a:t>ONGC and IISC, Bangalore. The objective of this session was to provide guidance to final year students for their placements. He began his talk by telling students how to prepare for GATE. </a:t>
            </a:r>
          </a:p>
          <a:p>
            <a:pPr algn="just"/>
            <a:r>
              <a:rPr lang="en-IN" sz="1600" dirty="0" smtClean="0"/>
              <a:t>He spoke about how to present oneself in the interview and in the organization. He then shared with the students about the interview of being good at technical skills along with soft skills and how they should present the project to the interviewer.  </a:t>
            </a:r>
          </a:p>
          <a:p>
            <a:pPr algn="just"/>
            <a:endParaRPr lang="en-IN" sz="1600" dirty="0" smtClean="0"/>
          </a:p>
          <a:p>
            <a:pPr algn="just"/>
            <a:endParaRPr lang="en-IN" sz="1600" dirty="0" smtClean="0"/>
          </a:p>
          <a:p>
            <a:pPr algn="just"/>
            <a:endParaRPr lang="en-IN" sz="1600" dirty="0" smtClean="0"/>
          </a:p>
          <a:p>
            <a:pPr algn="just"/>
            <a:endParaRPr lang="en-US" sz="1600" dirty="0" smtClean="0"/>
          </a:p>
          <a:p>
            <a:endParaRPr lang="en-IN" sz="1600" dirty="0" smtClean="0"/>
          </a:p>
          <a:p>
            <a:endParaRPr lang="en-IN" sz="1600" dirty="0" smtClean="0"/>
          </a:p>
          <a:p>
            <a:endParaRPr lang="en-IN" sz="1600" dirty="0" smtClean="0"/>
          </a:p>
          <a:p>
            <a:r>
              <a:rPr lang="en-IN" sz="1600" dirty="0" smtClean="0"/>
              <a:t>Mr. </a:t>
            </a:r>
            <a:r>
              <a:rPr lang="en-IN" sz="1600" dirty="0" err="1" smtClean="0"/>
              <a:t>Shubham</a:t>
            </a:r>
            <a:r>
              <a:rPr lang="en-IN" sz="1600" dirty="0" smtClean="0"/>
              <a:t> </a:t>
            </a:r>
            <a:r>
              <a:rPr lang="en-IN" sz="1600" dirty="0" err="1" smtClean="0"/>
              <a:t>khaitan</a:t>
            </a:r>
            <a:r>
              <a:rPr lang="en-IN" sz="1600" dirty="0" smtClean="0"/>
              <a:t> then explained the kind of question that students could ask the interviewer.  He motivated the students to focus more on improving their technical skills. The session was very interactive. He then answered the various queries asked by the students about his performance in </a:t>
            </a:r>
            <a:r>
              <a:rPr lang="en-IN" sz="1600" dirty="0" err="1" smtClean="0"/>
              <a:t>interview.About</a:t>
            </a:r>
            <a:r>
              <a:rPr lang="en-IN" sz="1600" dirty="0" smtClean="0"/>
              <a:t> 100 students attended this session. The vote of thanks was proposed by Mr. </a:t>
            </a:r>
            <a:r>
              <a:rPr lang="en-IN" sz="1600" dirty="0" err="1" smtClean="0"/>
              <a:t>Rahul</a:t>
            </a:r>
            <a:r>
              <a:rPr lang="en-IN" sz="1600" dirty="0" smtClean="0"/>
              <a:t> Kumar </a:t>
            </a:r>
            <a:r>
              <a:rPr lang="en-IN" sz="1600" dirty="0" err="1" smtClean="0"/>
              <a:t>Malee</a:t>
            </a:r>
            <a:r>
              <a:rPr lang="en-IN" sz="1600" dirty="0" smtClean="0"/>
              <a:t>, faculty of EE department for having delivered an interactive and information session.   </a:t>
            </a:r>
            <a:endParaRPr lang="en-US" sz="1600" dirty="0" smtClean="0"/>
          </a:p>
          <a:p>
            <a:pPr marL="12700" algn="just"/>
            <a:r>
              <a:rPr lang="en-IN" sz="1600" dirty="0" smtClean="0"/>
              <a:t> </a:t>
            </a:r>
            <a:endParaRPr lang="en-US" sz="1600" dirty="0" smtClean="0"/>
          </a:p>
          <a:p>
            <a:pPr marL="12700" algn="just"/>
            <a:endParaRPr lang="en-IN" sz="1600" dirty="0" smtClean="0"/>
          </a:p>
          <a:p>
            <a:pPr marL="12700" algn="just"/>
            <a:endParaRPr lang="en-US" sz="1600" dirty="0" smtClean="0"/>
          </a:p>
          <a:p>
            <a:pPr marL="12700" algn="just">
              <a:lnSpc>
                <a:spcPct val="100000"/>
              </a:lnSpc>
            </a:pPr>
            <a:endParaRPr sz="1600" dirty="0">
              <a:latin typeface="Century Gothic"/>
              <a:cs typeface="Century Gothic"/>
            </a:endParaRPr>
          </a:p>
          <a:p>
            <a:pPr marL="17145" marR="3144520" algn="just">
              <a:lnSpc>
                <a:spcPct val="100000"/>
              </a:lnSpc>
              <a:spcBef>
                <a:spcPts val="1315"/>
              </a:spcBef>
            </a:pPr>
            <a:endParaRPr sz="1100" dirty="0">
              <a:latin typeface="Century Gothic"/>
              <a:cs typeface="Century Gothic"/>
            </a:endParaRPr>
          </a:p>
        </p:txBody>
      </p:sp>
      <p:sp>
        <p:nvSpPr>
          <p:cNvPr id="16" name="object 16"/>
          <p:cNvSpPr txBox="1"/>
          <p:nvPr/>
        </p:nvSpPr>
        <p:spPr>
          <a:xfrm>
            <a:off x="3382454" y="9078535"/>
            <a:ext cx="90170" cy="170180"/>
          </a:xfrm>
          <a:prstGeom prst="rect">
            <a:avLst/>
          </a:prstGeom>
        </p:spPr>
        <p:txBody>
          <a:bodyPr vert="horz" wrap="square" lIns="0" tIns="0" rIns="0" bIns="0" rtlCol="0">
            <a:spAutoFit/>
          </a:bodyPr>
          <a:lstStyle/>
          <a:p>
            <a:pPr marL="12700">
              <a:lnSpc>
                <a:spcPct val="100000"/>
              </a:lnSpc>
            </a:pPr>
            <a:r>
              <a:rPr sz="1000" b="1" dirty="0">
                <a:solidFill>
                  <a:srgbClr val="373435"/>
                </a:solidFill>
                <a:latin typeface="Calibri"/>
                <a:cs typeface="Calibri"/>
              </a:rPr>
              <a:t>8</a:t>
            </a:r>
            <a:endParaRPr sz="1000" dirty="0">
              <a:latin typeface="Calibri"/>
              <a:cs typeface="Calibri"/>
            </a:endParaRPr>
          </a:p>
        </p:txBody>
      </p:sp>
      <p:pic>
        <p:nvPicPr>
          <p:cNvPr id="25602" name="Picture 1" descr="IMG-20170729-WA0018"/>
          <p:cNvPicPr>
            <a:picLocks noChangeAspect="1" noChangeArrowheads="1"/>
          </p:cNvPicPr>
          <p:nvPr/>
        </p:nvPicPr>
        <p:blipFill>
          <a:blip r:embed="rId3" cstate="print"/>
          <a:srcRect/>
          <a:stretch>
            <a:fillRect/>
          </a:stretch>
        </p:blipFill>
        <p:spPr bwMode="auto">
          <a:xfrm>
            <a:off x="4724400" y="1257300"/>
            <a:ext cx="1905000" cy="2133600"/>
          </a:xfrm>
          <a:prstGeom prst="rect">
            <a:avLst/>
          </a:prstGeom>
        </p:spPr>
        <p:style>
          <a:lnRef idx="2">
            <a:schemeClr val="accent2"/>
          </a:lnRef>
          <a:fillRef idx="1">
            <a:schemeClr val="lt1"/>
          </a:fillRef>
          <a:effectRef idx="0">
            <a:schemeClr val="accent2"/>
          </a:effectRef>
          <a:fontRef idx="minor">
            <a:schemeClr val="dk1"/>
          </a:fontRef>
        </p:style>
      </p:pic>
      <p:sp>
        <p:nvSpPr>
          <p:cNvPr id="30" name="object 4"/>
          <p:cNvSpPr/>
          <p:nvPr/>
        </p:nvSpPr>
        <p:spPr>
          <a:xfrm>
            <a:off x="0" y="5295900"/>
            <a:ext cx="6858000" cy="4076700"/>
          </a:xfrm>
          <a:prstGeom prst="rect">
            <a:avLst/>
          </a:prstGeom>
          <a:blipFill>
            <a:blip r:embed="rId4" cstate="print"/>
            <a:stretch>
              <a:fillRect/>
            </a:stretch>
          </a:blipFill>
        </p:spPr>
        <p:txBody>
          <a:bodyPr wrap="square" lIns="0" tIns="0" rIns="0" bIns="0" rtlCol="0"/>
          <a:lstStyle/>
          <a:p>
            <a:r>
              <a:rPr lang="en-IN" dirty="0" smtClean="0"/>
              <a:t/>
            </a:r>
            <a:br>
              <a:rPr lang="en-IN" dirty="0" smtClean="0"/>
            </a:br>
            <a:endParaRPr lang="en-IN" dirty="0" smtClean="0"/>
          </a:p>
          <a:p>
            <a:endParaRPr lang="en-IN" dirty="0" smtClean="0"/>
          </a:p>
          <a:p>
            <a:endParaRPr lang="en-IN" dirty="0" smtClean="0"/>
          </a:p>
          <a:p>
            <a:endParaRPr lang="en-IN" dirty="0" smtClean="0"/>
          </a:p>
          <a:p>
            <a:endParaRPr lang="en-IN" dirty="0" smtClean="0"/>
          </a:p>
        </p:txBody>
      </p:sp>
      <p:pic>
        <p:nvPicPr>
          <p:cNvPr id="31" name="Picture 2" descr="IMG-20170729-WA0019"/>
          <p:cNvPicPr>
            <a:picLocks noChangeAspect="1" noChangeArrowheads="1"/>
          </p:cNvPicPr>
          <p:nvPr/>
        </p:nvPicPr>
        <p:blipFill>
          <a:blip r:embed="rId5" cstate="print"/>
          <a:srcRect/>
          <a:stretch>
            <a:fillRect/>
          </a:stretch>
        </p:blipFill>
        <p:spPr bwMode="auto">
          <a:xfrm>
            <a:off x="1219200" y="5219700"/>
            <a:ext cx="4648200" cy="2057400"/>
          </a:xfrm>
          <a:prstGeom prst="rect">
            <a:avLst/>
          </a:prstGeom>
        </p:spPr>
        <p:style>
          <a:lnRef idx="2">
            <a:schemeClr val="accent2"/>
          </a:lnRef>
          <a:fillRef idx="1">
            <a:schemeClr val="lt1"/>
          </a:fillRef>
          <a:effectRef idx="0">
            <a:schemeClr val="accent2"/>
          </a:effectRef>
          <a:fontRef idx="minor">
            <a:schemeClr val="dk1"/>
          </a:fontRef>
        </p:style>
      </p:pic>
      <p:sp>
        <p:nvSpPr>
          <p:cNvPr id="17" name="object 8"/>
          <p:cNvSpPr txBox="1">
            <a:spLocks/>
          </p:cNvSpPr>
          <p:nvPr/>
        </p:nvSpPr>
        <p:spPr>
          <a:xfrm>
            <a:off x="0" y="0"/>
            <a:ext cx="1343036" cy="952500"/>
          </a:xfrm>
          <a:prstGeom prst="rect">
            <a:avLst/>
          </a:prstGeom>
          <a:blipFill>
            <a:blip r:embed="rId6"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8/17</a:t>
            </a:r>
            <a:endParaRPr kumimoji="0" lang="en-IN" sz="1400" b="1" i="0" u="none" strike="noStrike" kern="0" cap="none" spc="0" normalizeH="0" baseline="0" noProof="0" dirty="0">
              <a:ln>
                <a:noFill/>
              </a:ln>
              <a:effectLst/>
              <a:uLnTx/>
              <a:uFillTx/>
              <a:latin typeface="+mn-lt"/>
              <a:ea typeface="+mn-ea"/>
              <a:cs typeface="+mn-cs"/>
            </a:endParaRPr>
          </a:p>
        </p:txBody>
      </p:sp>
      <p:sp>
        <p:nvSpPr>
          <p:cNvPr id="18" name="TextBox 17"/>
          <p:cNvSpPr txBox="1"/>
          <p:nvPr/>
        </p:nvSpPr>
        <p:spPr>
          <a:xfrm>
            <a:off x="228600" y="7277100"/>
            <a:ext cx="6477000" cy="2062103"/>
          </a:xfrm>
          <a:prstGeom prst="rect">
            <a:avLst/>
          </a:prstGeom>
          <a:noFill/>
        </p:spPr>
        <p:txBody>
          <a:bodyPr wrap="square" rtlCol="0">
            <a:spAutoFit/>
          </a:bodyPr>
          <a:lstStyle/>
          <a:p>
            <a:pPr algn="just"/>
            <a:r>
              <a:rPr lang="en-IN" sz="1600" dirty="0" smtClean="0"/>
              <a:t>Mr. </a:t>
            </a:r>
            <a:r>
              <a:rPr lang="en-IN" sz="1600" dirty="0" err="1" smtClean="0"/>
              <a:t>Shubham</a:t>
            </a:r>
            <a:r>
              <a:rPr lang="en-IN" sz="1600" dirty="0" smtClean="0"/>
              <a:t> </a:t>
            </a:r>
            <a:r>
              <a:rPr lang="en-IN" sz="1600" dirty="0" err="1" smtClean="0"/>
              <a:t>khaitan</a:t>
            </a:r>
            <a:r>
              <a:rPr lang="en-IN" sz="1600" dirty="0" smtClean="0"/>
              <a:t> then explained the kind of question that students could ask the interviewer.  He motivated the students to focus more on improving their technical skills. The session was very interactive. He then answered the various queries asked by the students about his performance in </a:t>
            </a:r>
            <a:r>
              <a:rPr lang="en-IN" sz="1600" dirty="0" err="1" smtClean="0"/>
              <a:t>interview.About</a:t>
            </a:r>
            <a:r>
              <a:rPr lang="en-IN" sz="1600" dirty="0" smtClean="0"/>
              <a:t> 100 students attended this session. The vote of thanks was proposed by Mr. </a:t>
            </a:r>
            <a:r>
              <a:rPr lang="en-IN" sz="1600" dirty="0" err="1" smtClean="0"/>
              <a:t>Rahul</a:t>
            </a:r>
            <a:r>
              <a:rPr lang="en-IN" sz="1600" dirty="0" smtClean="0"/>
              <a:t> Kumar </a:t>
            </a:r>
            <a:r>
              <a:rPr lang="en-IN" sz="1600" dirty="0" err="1" smtClean="0"/>
              <a:t>Malee</a:t>
            </a:r>
            <a:r>
              <a:rPr lang="en-IN" sz="1600" dirty="0" smtClean="0"/>
              <a:t>, faculty of EE department for having delivered an interactive and information session.   </a:t>
            </a:r>
            <a:br>
              <a:rPr lang="en-IN" sz="1600" dirty="0" smtClean="0"/>
            </a:br>
            <a:endParaRPr lang="en-IN"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p:nvPr/>
        </p:nvSpPr>
        <p:spPr>
          <a:xfrm>
            <a:off x="0" y="5219700"/>
            <a:ext cx="6858000" cy="4152900"/>
          </a:xfrm>
          <a:prstGeom prst="rect">
            <a:avLst/>
          </a:prstGeom>
          <a:blipFill>
            <a:blip r:embed="rId2" cstate="print"/>
            <a:stretch>
              <a:fillRect/>
            </a:stretch>
          </a:blipFill>
        </p:spPr>
        <p:txBody>
          <a:bodyPr wrap="square" lIns="0" tIns="0" rIns="0" bIns="0" rtlCol="0"/>
          <a:lstStyle/>
          <a:p>
            <a:endParaRPr lang="en-IN" dirty="0"/>
          </a:p>
        </p:txBody>
      </p:sp>
      <p:sp>
        <p:nvSpPr>
          <p:cNvPr id="3" name="TextBox 2"/>
          <p:cNvSpPr txBox="1"/>
          <p:nvPr/>
        </p:nvSpPr>
        <p:spPr>
          <a:xfrm>
            <a:off x="228600" y="5829300"/>
            <a:ext cx="6400800" cy="2308324"/>
          </a:xfrm>
          <a:prstGeom prst="rect">
            <a:avLst/>
          </a:prstGeom>
          <a:noFill/>
        </p:spPr>
        <p:txBody>
          <a:bodyPr wrap="square" rtlCol="0">
            <a:spAutoFit/>
          </a:bodyPr>
          <a:lstStyle/>
          <a:p>
            <a:pPr algn="just"/>
            <a:r>
              <a:rPr lang="en-US" sz="1600" dirty="0" smtClean="0"/>
              <a:t>It was unprecedented occasion for us as for the first time in the history of JECRC FOUNDATION, we hosted the chairman AICTE, Dr. Anil Sahasrabudhe at our campus. Accompanying him was the director, Dr. Manpreet Singh Manna and the occasion was the 18th induction ceremony of JECRC as we welcomed batch 2017-21. More than 1500 student, parents and faculties welcomed our dignitaries who spoke in length about changing landscape of technical education in our country. On this occasion, certificates were awarded to the meritorious students and awards were given to some of the teachers for recognizing their meritorious service.</a:t>
            </a:r>
            <a:endParaRPr lang="en-IN" sz="1600" dirty="0"/>
          </a:p>
        </p:txBody>
      </p:sp>
      <p:sp>
        <p:nvSpPr>
          <p:cNvPr id="4" name="TextBox 3"/>
          <p:cNvSpPr txBox="1"/>
          <p:nvPr/>
        </p:nvSpPr>
        <p:spPr>
          <a:xfrm>
            <a:off x="381000" y="876300"/>
            <a:ext cx="3581400" cy="400110"/>
          </a:xfrm>
          <a:prstGeom prst="rect">
            <a:avLst/>
          </a:prstGeom>
          <a:noFill/>
        </p:spPr>
        <p:txBody>
          <a:bodyPr wrap="square" rtlCol="0">
            <a:spAutoFit/>
          </a:bodyPr>
          <a:lstStyle/>
          <a:p>
            <a:r>
              <a:rPr lang="en-US" sz="2000" b="1" i="1" dirty="0" smtClean="0">
                <a:solidFill>
                  <a:srgbClr val="FF0000"/>
                </a:solidFill>
                <a:latin typeface="+mj-lt"/>
              </a:rPr>
              <a:t>INDUCTION DAY</a:t>
            </a:r>
            <a:endParaRPr lang="en-IN" sz="2000" b="1" i="1" dirty="0">
              <a:solidFill>
                <a:srgbClr val="FF0000"/>
              </a:solidFill>
              <a:latin typeface="+mj-lt"/>
            </a:endParaRPr>
          </a:p>
        </p:txBody>
      </p:sp>
      <p:sp>
        <p:nvSpPr>
          <p:cNvPr id="5" name="object 2"/>
          <p:cNvSpPr/>
          <p:nvPr/>
        </p:nvSpPr>
        <p:spPr>
          <a:xfrm>
            <a:off x="0" y="0"/>
            <a:ext cx="6858000" cy="510031"/>
          </a:xfrm>
          <a:prstGeom prst="rect">
            <a:avLst/>
          </a:prstGeom>
          <a:blipFill>
            <a:blip r:embed="rId3" cstate="print"/>
            <a:stretch>
              <a:fillRect/>
            </a:stretch>
          </a:blipFill>
        </p:spPr>
        <p:txBody>
          <a:bodyPr wrap="square" lIns="0" tIns="0" rIns="0" bIns="0" rtlCol="0"/>
          <a:lstStyle/>
          <a:p>
            <a:endParaRPr/>
          </a:p>
        </p:txBody>
      </p:sp>
      <p:pic>
        <p:nvPicPr>
          <p:cNvPr id="1028" name="Picture 4" descr="C:\Users\EE17\Downloads\FB_IMG_1504065490446.jpg"/>
          <p:cNvPicPr>
            <a:picLocks noChangeAspect="1" noChangeArrowheads="1"/>
          </p:cNvPicPr>
          <p:nvPr/>
        </p:nvPicPr>
        <p:blipFill>
          <a:blip r:embed="rId4" cstate="print"/>
          <a:srcRect/>
          <a:stretch>
            <a:fillRect/>
          </a:stretch>
        </p:blipFill>
        <p:spPr bwMode="auto">
          <a:xfrm>
            <a:off x="228600" y="1714500"/>
            <a:ext cx="6297827" cy="3657600"/>
          </a:xfrm>
          <a:prstGeom prst="rect">
            <a:avLst/>
          </a:prstGeom>
        </p:spPr>
        <p:style>
          <a:lnRef idx="2">
            <a:schemeClr val="accent2"/>
          </a:lnRef>
          <a:fillRef idx="1">
            <a:schemeClr val="lt1"/>
          </a:fillRef>
          <a:effectRef idx="0">
            <a:schemeClr val="accent2"/>
          </a:effectRef>
          <a:fontRef idx="minor">
            <a:schemeClr val="dk1"/>
          </a:fontRef>
        </p:style>
      </p:pic>
      <p:sp>
        <p:nvSpPr>
          <p:cNvPr id="9" name="object 8"/>
          <p:cNvSpPr txBox="1">
            <a:spLocks/>
          </p:cNvSpPr>
          <p:nvPr/>
        </p:nvSpPr>
        <p:spPr>
          <a:xfrm>
            <a:off x="0" y="0"/>
            <a:ext cx="1343036" cy="952500"/>
          </a:xfrm>
          <a:prstGeom prst="rect">
            <a:avLst/>
          </a:prstGeom>
          <a:blipFill>
            <a:blip r:embed="rId5"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8/17</a:t>
            </a:r>
            <a:endParaRPr kumimoji="0" lang="en-IN" sz="1400" b="1" i="0" u="none" strike="noStrike" kern="0" cap="none" spc="0" normalizeH="0" baseline="0" noProof="0" dirty="0">
              <a:ln>
                <a:noFill/>
              </a:ln>
              <a:effectLst/>
              <a:uLnTx/>
              <a:uFillTx/>
              <a:latin typeface="+mn-lt"/>
              <a:ea typeface="+mn-ea"/>
              <a:cs typeface="+mn-cs"/>
            </a:endParaRPr>
          </a:p>
        </p:txBody>
      </p:sp>
      <p:cxnSp>
        <p:nvCxnSpPr>
          <p:cNvPr id="12" name="Straight Connector 11"/>
          <p:cNvCxnSpPr/>
          <p:nvPr/>
        </p:nvCxnSpPr>
        <p:spPr>
          <a:xfrm>
            <a:off x="228600" y="1257300"/>
            <a:ext cx="6324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0" y="0"/>
            <a:ext cx="6858000" cy="510031"/>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0" y="5219700"/>
            <a:ext cx="6858000" cy="4152900"/>
          </a:xfrm>
          <a:prstGeom prst="rect">
            <a:avLst/>
          </a:prstGeom>
          <a:blipFill>
            <a:blip r:embed="rId3" cstate="print"/>
            <a:stretch>
              <a:fillRect/>
            </a:stretch>
          </a:blipFill>
        </p:spPr>
        <p:txBody>
          <a:bodyPr wrap="square" lIns="0" tIns="0" rIns="0" bIns="0" rtlCol="0"/>
          <a:lstStyle/>
          <a:p>
            <a:endParaRPr lang="en-IN" dirty="0"/>
          </a:p>
        </p:txBody>
      </p:sp>
      <p:pic>
        <p:nvPicPr>
          <p:cNvPr id="7" name="Picture 2" descr="C:\Users\EE17\Downloads\FB_IMG_1504065477291.jpg"/>
          <p:cNvPicPr>
            <a:picLocks noChangeAspect="1" noChangeArrowheads="1"/>
          </p:cNvPicPr>
          <p:nvPr/>
        </p:nvPicPr>
        <p:blipFill>
          <a:blip r:embed="rId4" cstate="print"/>
          <a:srcRect/>
          <a:stretch>
            <a:fillRect/>
          </a:stretch>
        </p:blipFill>
        <p:spPr bwMode="auto">
          <a:xfrm>
            <a:off x="2819400" y="800100"/>
            <a:ext cx="3844666" cy="2488353"/>
          </a:xfrm>
          <a:prstGeom prst="rect">
            <a:avLst/>
          </a:prstGeom>
        </p:spPr>
        <p:style>
          <a:lnRef idx="2">
            <a:schemeClr val="accent2"/>
          </a:lnRef>
          <a:fillRef idx="1">
            <a:schemeClr val="lt1"/>
          </a:fillRef>
          <a:effectRef idx="0">
            <a:schemeClr val="accent2"/>
          </a:effectRef>
          <a:fontRef idx="minor">
            <a:schemeClr val="dk1"/>
          </a:fontRef>
        </p:style>
      </p:pic>
      <p:pic>
        <p:nvPicPr>
          <p:cNvPr id="2051" name="Picture 3" descr="C:\Users\EE17\Downloads\FB_IMG_1504065527584 (1).jpg"/>
          <p:cNvPicPr>
            <a:picLocks noChangeAspect="1" noChangeArrowheads="1"/>
          </p:cNvPicPr>
          <p:nvPr/>
        </p:nvPicPr>
        <p:blipFill>
          <a:blip r:embed="rId5" cstate="print"/>
          <a:srcRect/>
          <a:stretch>
            <a:fillRect/>
          </a:stretch>
        </p:blipFill>
        <p:spPr bwMode="auto">
          <a:xfrm>
            <a:off x="2315272" y="6286500"/>
            <a:ext cx="4237928" cy="2819400"/>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5" descr="C:\Users\EE17\Downloads\FB_IMG_1504065507640.jpg"/>
          <p:cNvPicPr>
            <a:picLocks noChangeAspect="1" noChangeArrowheads="1"/>
          </p:cNvPicPr>
          <p:nvPr/>
        </p:nvPicPr>
        <p:blipFill>
          <a:blip r:embed="rId6" cstate="print"/>
          <a:srcRect/>
          <a:stretch>
            <a:fillRect/>
          </a:stretch>
        </p:blipFill>
        <p:spPr bwMode="auto">
          <a:xfrm>
            <a:off x="228600" y="3543300"/>
            <a:ext cx="3607966" cy="2400300"/>
          </a:xfrm>
          <a:prstGeom prst="rect">
            <a:avLst/>
          </a:prstGeom>
        </p:spPr>
        <p:style>
          <a:lnRef idx="2">
            <a:schemeClr val="accent2"/>
          </a:lnRef>
          <a:fillRef idx="1">
            <a:schemeClr val="lt1"/>
          </a:fillRef>
          <a:effectRef idx="0">
            <a:schemeClr val="accent2"/>
          </a:effectRef>
          <a:fontRef idx="minor">
            <a:schemeClr val="dk1"/>
          </a:fontRef>
        </p:style>
      </p:pic>
      <p:sp>
        <p:nvSpPr>
          <p:cNvPr id="10" name="object 8"/>
          <p:cNvSpPr txBox="1">
            <a:spLocks/>
          </p:cNvSpPr>
          <p:nvPr/>
        </p:nvSpPr>
        <p:spPr>
          <a:xfrm>
            <a:off x="0" y="0"/>
            <a:ext cx="1343036" cy="95250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8000" cy="510031"/>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30" y="510031"/>
            <a:ext cx="5931535" cy="0"/>
          </a:xfrm>
          <a:custGeom>
            <a:avLst/>
            <a:gdLst/>
            <a:ahLst/>
            <a:cxnLst/>
            <a:rect l="l" t="t" r="r" b="b"/>
            <a:pathLst>
              <a:path w="5931534">
                <a:moveTo>
                  <a:pt x="0" y="0"/>
                </a:moveTo>
                <a:lnTo>
                  <a:pt x="5931169" y="0"/>
                </a:lnTo>
              </a:path>
            </a:pathLst>
          </a:custGeom>
          <a:ln w="19047">
            <a:solidFill>
              <a:srgbClr val="FEFEFE"/>
            </a:solidFill>
          </a:ln>
        </p:spPr>
        <p:txBody>
          <a:bodyPr wrap="square" lIns="0" tIns="0" rIns="0" bIns="0" rtlCol="0"/>
          <a:lstStyle/>
          <a:p>
            <a:endParaRPr dirty="0"/>
          </a:p>
        </p:txBody>
      </p:sp>
      <p:sp>
        <p:nvSpPr>
          <p:cNvPr id="4" name="object 4"/>
          <p:cNvSpPr/>
          <p:nvPr/>
        </p:nvSpPr>
        <p:spPr>
          <a:xfrm>
            <a:off x="0" y="510031"/>
            <a:ext cx="328295" cy="0"/>
          </a:xfrm>
          <a:custGeom>
            <a:avLst/>
            <a:gdLst/>
            <a:ahLst/>
            <a:cxnLst/>
            <a:rect l="l" t="t" r="r" b="b"/>
            <a:pathLst>
              <a:path w="328295">
                <a:moveTo>
                  <a:pt x="0" y="0"/>
                </a:moveTo>
                <a:lnTo>
                  <a:pt x="328104" y="0"/>
                </a:lnTo>
              </a:path>
            </a:pathLst>
          </a:custGeom>
          <a:ln w="19047">
            <a:solidFill>
              <a:srgbClr val="FEFEFE"/>
            </a:solidFill>
          </a:ln>
        </p:spPr>
        <p:txBody>
          <a:bodyPr wrap="square" lIns="0" tIns="0" rIns="0" bIns="0" rtlCol="0"/>
          <a:lstStyle/>
          <a:p>
            <a:endParaRPr dirty="0"/>
          </a:p>
        </p:txBody>
      </p:sp>
      <p:sp>
        <p:nvSpPr>
          <p:cNvPr id="5" name="object 5"/>
          <p:cNvSpPr/>
          <p:nvPr/>
        </p:nvSpPr>
        <p:spPr>
          <a:xfrm>
            <a:off x="0" y="5865024"/>
            <a:ext cx="6858000" cy="3507574"/>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303372" y="1215478"/>
            <a:ext cx="6236970" cy="0"/>
          </a:xfrm>
          <a:custGeom>
            <a:avLst/>
            <a:gdLst/>
            <a:ahLst/>
            <a:cxnLst/>
            <a:rect l="l" t="t" r="r" b="b"/>
            <a:pathLst>
              <a:path w="6236970">
                <a:moveTo>
                  <a:pt x="0" y="0"/>
                </a:moveTo>
                <a:lnTo>
                  <a:pt x="6236538" y="0"/>
                </a:lnTo>
              </a:path>
            </a:pathLst>
          </a:custGeom>
          <a:ln w="19047">
            <a:solidFill>
              <a:srgbClr val="373435"/>
            </a:solidFill>
          </a:ln>
        </p:spPr>
        <p:txBody>
          <a:bodyPr wrap="square" lIns="0" tIns="0" rIns="0" bIns="0" rtlCol="0"/>
          <a:lstStyle/>
          <a:p>
            <a:endParaRPr dirty="0"/>
          </a:p>
        </p:txBody>
      </p:sp>
      <p:sp>
        <p:nvSpPr>
          <p:cNvPr id="11" name="object 11"/>
          <p:cNvSpPr/>
          <p:nvPr/>
        </p:nvSpPr>
        <p:spPr>
          <a:xfrm>
            <a:off x="303372" y="5541302"/>
            <a:ext cx="6236970" cy="0"/>
          </a:xfrm>
          <a:custGeom>
            <a:avLst/>
            <a:gdLst/>
            <a:ahLst/>
            <a:cxnLst/>
            <a:rect l="l" t="t" r="r" b="b"/>
            <a:pathLst>
              <a:path w="6236970">
                <a:moveTo>
                  <a:pt x="6236538" y="0"/>
                </a:moveTo>
                <a:lnTo>
                  <a:pt x="0" y="0"/>
                </a:lnTo>
              </a:path>
            </a:pathLst>
          </a:custGeom>
          <a:ln w="19047">
            <a:solidFill>
              <a:srgbClr val="373435"/>
            </a:solidFill>
          </a:ln>
        </p:spPr>
        <p:txBody>
          <a:bodyPr wrap="square" lIns="0" tIns="0" rIns="0" bIns="0" rtlCol="0"/>
          <a:lstStyle/>
          <a:p>
            <a:endParaRPr dirty="0"/>
          </a:p>
        </p:txBody>
      </p:sp>
      <p:sp>
        <p:nvSpPr>
          <p:cNvPr id="14" name="object 14"/>
          <p:cNvSpPr txBox="1"/>
          <p:nvPr/>
        </p:nvSpPr>
        <p:spPr>
          <a:xfrm>
            <a:off x="381000" y="876300"/>
            <a:ext cx="6272530" cy="553998"/>
          </a:xfrm>
          <a:prstGeom prst="rect">
            <a:avLst/>
          </a:prstGeom>
        </p:spPr>
        <p:txBody>
          <a:bodyPr vert="horz" wrap="square" lIns="0" tIns="0" rIns="0" bIns="0" rtlCol="0">
            <a:spAutoFit/>
          </a:bodyPr>
          <a:lstStyle/>
          <a:p>
            <a:pPr marL="12700" algn="just">
              <a:lnSpc>
                <a:spcPct val="100000"/>
              </a:lnSpc>
            </a:pPr>
            <a:r>
              <a:rPr lang="en-US" sz="2000" b="1" i="1" dirty="0" smtClean="0">
                <a:solidFill>
                  <a:srgbClr val="FF0000"/>
                </a:solidFill>
                <a:latin typeface="Century Gothic"/>
                <a:cs typeface="Century Gothic"/>
              </a:rPr>
              <a:t>AUTOMATION WORKSHOP</a:t>
            </a:r>
          </a:p>
          <a:p>
            <a:pPr marL="12700" algn="just">
              <a:lnSpc>
                <a:spcPct val="100000"/>
              </a:lnSpc>
            </a:pPr>
            <a:endParaRPr sz="1600" b="1" dirty="0" smtClean="0">
              <a:solidFill>
                <a:srgbClr val="A02B2D"/>
              </a:solidFill>
              <a:latin typeface="Century Gothic"/>
              <a:cs typeface="Century Gothic"/>
            </a:endParaRPr>
          </a:p>
        </p:txBody>
      </p:sp>
      <p:sp>
        <p:nvSpPr>
          <p:cNvPr id="16" name="object 14"/>
          <p:cNvSpPr txBox="1"/>
          <p:nvPr/>
        </p:nvSpPr>
        <p:spPr>
          <a:xfrm>
            <a:off x="228600" y="1409700"/>
            <a:ext cx="6196330" cy="8304838"/>
          </a:xfrm>
          <a:prstGeom prst="rect">
            <a:avLst/>
          </a:prstGeom>
        </p:spPr>
        <p:txBody>
          <a:bodyPr vert="horz" wrap="square" lIns="0" tIns="0" rIns="0" bIns="0" rtlCol="0">
            <a:spAutoFit/>
          </a:bodyPr>
          <a:lstStyle/>
          <a:p>
            <a:pPr algn="just"/>
            <a:r>
              <a:rPr lang="en-US" sz="1600" dirty="0" smtClean="0">
                <a:cs typeface="Century Gothic"/>
              </a:rPr>
              <a:t>A workshop for fifth semester students was</a:t>
            </a:r>
            <a:r>
              <a:rPr lang="en-US" sz="1600" dirty="0" smtClean="0"/>
              <a:t> </a:t>
            </a:r>
            <a:r>
              <a:rPr lang="en-US" sz="1600" dirty="0" err="1" smtClean="0"/>
              <a:t>organised</a:t>
            </a:r>
            <a:r>
              <a:rPr lang="en-US" sz="1600" dirty="0" smtClean="0"/>
              <a:t> by</a:t>
            </a:r>
            <a:r>
              <a:rPr lang="en-US" sz="1600" b="1" dirty="0" smtClean="0"/>
              <a:t> </a:t>
            </a:r>
            <a:r>
              <a:rPr lang="en-US" sz="1600" b="1" dirty="0" err="1" smtClean="0"/>
              <a:t>Techienest</a:t>
            </a:r>
            <a:r>
              <a:rPr lang="en-US" sz="1600" b="1" dirty="0" smtClean="0"/>
              <a:t> </a:t>
            </a:r>
            <a:r>
              <a:rPr lang="en-US" sz="1600" b="1" dirty="0" err="1" smtClean="0"/>
              <a:t>Pvt</a:t>
            </a:r>
            <a:r>
              <a:rPr lang="en-US" sz="1600" b="1" dirty="0" smtClean="0"/>
              <a:t> Ltd</a:t>
            </a:r>
            <a:r>
              <a:rPr lang="en-US" sz="1600" dirty="0" smtClean="0"/>
              <a:t> of duration  4 Hours (9:30-2:30 pm)at  Seminar hall (401), C-Block  on 19</a:t>
            </a:r>
            <a:r>
              <a:rPr lang="en-US" sz="1600" baseline="30000" dirty="0" smtClean="0"/>
              <a:t>th</a:t>
            </a:r>
            <a:r>
              <a:rPr lang="en-US" sz="1600" dirty="0" smtClean="0"/>
              <a:t> August,2017.Faculty Co-</a:t>
            </a:r>
            <a:r>
              <a:rPr lang="en-US" sz="1600" dirty="0" err="1" smtClean="0"/>
              <a:t>ordinators</a:t>
            </a:r>
            <a:r>
              <a:rPr lang="en-US" sz="1600" dirty="0" smtClean="0"/>
              <a:t> were Mr. </a:t>
            </a:r>
            <a:r>
              <a:rPr lang="en-US" sz="1600" dirty="0" err="1" smtClean="0"/>
              <a:t>Rahul</a:t>
            </a:r>
            <a:r>
              <a:rPr lang="en-US" sz="1600" dirty="0" smtClean="0"/>
              <a:t> Kumar </a:t>
            </a:r>
            <a:r>
              <a:rPr lang="en-US" sz="1600" dirty="0" err="1" smtClean="0"/>
              <a:t>Malee</a:t>
            </a:r>
            <a:r>
              <a:rPr lang="en-US" sz="1600" dirty="0" smtClean="0"/>
              <a:t>, Mr. </a:t>
            </a:r>
            <a:r>
              <a:rPr lang="en-US" sz="1600" dirty="0" err="1" smtClean="0"/>
              <a:t>L.senthil</a:t>
            </a:r>
            <a:r>
              <a:rPr lang="en-US" sz="1600" dirty="0" smtClean="0"/>
              <a:t>, Mr. </a:t>
            </a:r>
            <a:r>
              <a:rPr lang="en-US" sz="1600" dirty="0" err="1" smtClean="0"/>
              <a:t>Gopal</a:t>
            </a:r>
            <a:r>
              <a:rPr lang="en-US" sz="1600" dirty="0" smtClean="0"/>
              <a:t> </a:t>
            </a:r>
            <a:r>
              <a:rPr lang="en-US" sz="1600" dirty="0" err="1" smtClean="0"/>
              <a:t>Tiwari</a:t>
            </a:r>
            <a:r>
              <a:rPr lang="en-US" sz="1600" dirty="0" smtClean="0"/>
              <a:t>.</a:t>
            </a:r>
          </a:p>
          <a:p>
            <a:pPr algn="just"/>
            <a:r>
              <a:rPr lang="en-US" sz="1600" b="1" dirty="0" smtClean="0"/>
              <a:t>  </a:t>
            </a:r>
            <a:r>
              <a:rPr lang="en-US" sz="1600" dirty="0" smtClean="0"/>
              <a:t>The workshop was taken by Exceptionally Qualified and Professional Trainers involved in Research and Development. The workshop would scale up students CV/ Resume in Technical while boosting your Logical Abilities. It build up the Confidence in students for Technical rounds of Interview.</a:t>
            </a:r>
          </a:p>
          <a:p>
            <a:pPr lvl="0" algn="just"/>
            <a:endParaRPr lang="en-US" dirty="0" smtClean="0"/>
          </a:p>
          <a:p>
            <a:pPr lvl="0" algn="just"/>
            <a:endParaRPr lang="en-US" dirty="0" smtClean="0"/>
          </a:p>
          <a:p>
            <a:pPr lvl="0" algn="just"/>
            <a:endParaRPr lang="en-US" dirty="0" smtClean="0"/>
          </a:p>
          <a:p>
            <a:pPr lvl="0" algn="just"/>
            <a:endParaRPr lang="en-US" dirty="0" smtClean="0"/>
          </a:p>
          <a:p>
            <a:pPr lvl="0" algn="just"/>
            <a:endParaRPr lang="en-US" dirty="0" smtClean="0"/>
          </a:p>
          <a:p>
            <a:pPr lvl="0"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r>
              <a:rPr lang="en-US" dirty="0" smtClean="0"/>
              <a:t>Experts discussed about the basic knowledge and various projects based on embedded and microcontroller, study material of same </a:t>
            </a:r>
            <a:r>
              <a:rPr lang="en-US" sz="1600" dirty="0" smtClean="0"/>
              <a:t>and motivate the students to make projects. It was a wonderful experience for students as well as staff. Every students as well as faculty  was very cooperative. Students were acquainted of latest trends and practices in embedded and microcontroller system.</a:t>
            </a:r>
          </a:p>
          <a:p>
            <a:pPr algn="just"/>
            <a:r>
              <a:rPr lang="en-US" sz="1600" dirty="0" smtClean="0"/>
              <a:t>We are thankful to </a:t>
            </a:r>
            <a:r>
              <a:rPr lang="en-US" sz="1600" b="1" dirty="0" err="1" smtClean="0"/>
              <a:t>Techienest</a:t>
            </a:r>
            <a:r>
              <a:rPr lang="en-US" sz="1600" b="1" dirty="0" smtClean="0"/>
              <a:t> </a:t>
            </a:r>
            <a:r>
              <a:rPr lang="en-US" sz="1600" b="1" dirty="0" err="1" smtClean="0"/>
              <a:t>Pvt</a:t>
            </a:r>
            <a:r>
              <a:rPr lang="en-US" sz="1600" b="1" dirty="0" smtClean="0"/>
              <a:t> Ltd</a:t>
            </a:r>
            <a:r>
              <a:rPr lang="en-US" sz="1600" dirty="0" smtClean="0"/>
              <a:t> for giving their valuable time and knowledge for students in workshop session.</a:t>
            </a:r>
          </a:p>
          <a:p>
            <a:pPr lvl="0" algn="just"/>
            <a:r>
              <a:rPr lang="en-US" sz="1600" dirty="0" smtClean="0"/>
              <a:t> </a:t>
            </a:r>
          </a:p>
          <a:p>
            <a:pPr lvl="0" algn="just"/>
            <a:endParaRPr lang="en-US" dirty="0" smtClean="0"/>
          </a:p>
          <a:p>
            <a:pPr lvl="0" algn="just"/>
            <a:endParaRPr lang="en-US" dirty="0" smtClean="0"/>
          </a:p>
          <a:p>
            <a:pPr lvl="0" algn="just"/>
            <a:endParaRPr lang="en-US" dirty="0" smtClean="0"/>
          </a:p>
          <a:p>
            <a:pPr marL="17145" marR="3140075" indent="635" algn="just">
              <a:lnSpc>
                <a:spcPct val="100000"/>
              </a:lnSpc>
              <a:spcBef>
                <a:spcPts val="1390"/>
              </a:spcBef>
            </a:pPr>
            <a:endParaRPr dirty="0">
              <a:cs typeface="Century Gothic"/>
            </a:endParaRPr>
          </a:p>
        </p:txBody>
      </p:sp>
      <p:pic>
        <p:nvPicPr>
          <p:cNvPr id="18" name="Picture 17" descr="C:\Users\EE25\Downloads\IMG_20170819_100239.jpg"/>
          <p:cNvPicPr/>
          <p:nvPr/>
        </p:nvPicPr>
        <p:blipFill>
          <a:blip r:embed="rId4"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28600" y="3924300"/>
            <a:ext cx="3048000" cy="1828800"/>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19" name="Picture 18" descr="C:\Users\EE25\Downloads\IMG_20170819_100357.jpg"/>
          <p:cNvPicPr/>
          <p:nvPr/>
        </p:nvPicPr>
        <p:blipFill>
          <a:blip r:embed="rId5"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429000" y="3924300"/>
            <a:ext cx="3124200" cy="179567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17" name="object 8"/>
          <p:cNvSpPr txBox="1">
            <a:spLocks/>
          </p:cNvSpPr>
          <p:nvPr/>
        </p:nvSpPr>
        <p:spPr>
          <a:xfrm>
            <a:off x="0" y="0"/>
            <a:ext cx="1343036" cy="952500"/>
          </a:xfrm>
          <a:prstGeom prst="rect">
            <a:avLst/>
          </a:prstGeom>
          <a:blipFill>
            <a:blip r:embed="rId6"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p:nvPr/>
        </p:nvSpPr>
        <p:spPr>
          <a:xfrm>
            <a:off x="0" y="5372100"/>
            <a:ext cx="6858000" cy="4000500"/>
          </a:xfrm>
          <a:prstGeom prst="rect">
            <a:avLst/>
          </a:prstGeom>
          <a:blipFill>
            <a:blip r:embed="rId2" cstate="print"/>
            <a:stretch>
              <a:fillRect/>
            </a:stretch>
          </a:blipFill>
        </p:spPr>
        <p:txBody>
          <a:bodyPr wrap="square" lIns="0" tIns="0" rIns="0" bIns="0" rtlCol="0"/>
          <a:lstStyle/>
          <a:p>
            <a:r>
              <a:rPr lang="en-US" dirty="0" smtClean="0"/>
              <a:t> </a:t>
            </a:r>
            <a:endParaRPr dirty="0"/>
          </a:p>
        </p:txBody>
      </p:sp>
      <p:sp>
        <p:nvSpPr>
          <p:cNvPr id="3" name="object 11"/>
          <p:cNvSpPr txBox="1"/>
          <p:nvPr/>
        </p:nvSpPr>
        <p:spPr>
          <a:xfrm>
            <a:off x="304800" y="876300"/>
            <a:ext cx="5992495" cy="307777"/>
          </a:xfrm>
          <a:prstGeom prst="rect">
            <a:avLst/>
          </a:prstGeom>
        </p:spPr>
        <p:txBody>
          <a:bodyPr vert="horz" wrap="square" lIns="0" tIns="0" rIns="0" bIns="0" rtlCol="0">
            <a:spAutoFit/>
          </a:bodyPr>
          <a:lstStyle/>
          <a:p>
            <a:pPr marL="12700" algn="just">
              <a:lnSpc>
                <a:spcPct val="100000"/>
              </a:lnSpc>
            </a:pPr>
            <a:r>
              <a:rPr lang="en-US" sz="2000" b="1" i="1" spc="25" dirty="0" smtClean="0">
                <a:solidFill>
                  <a:srgbClr val="FF0000"/>
                </a:solidFill>
                <a:latin typeface="+mj-lt"/>
                <a:cs typeface="Century Gothic"/>
              </a:rPr>
              <a:t>ACHIEVEMENTS</a:t>
            </a:r>
            <a:endParaRPr sz="2000" i="1" dirty="0">
              <a:solidFill>
                <a:srgbClr val="FF0000"/>
              </a:solidFill>
              <a:latin typeface="+mj-lt"/>
              <a:cs typeface="Century Gothic"/>
            </a:endParaRPr>
          </a:p>
        </p:txBody>
      </p:sp>
      <p:sp>
        <p:nvSpPr>
          <p:cNvPr id="4" name="object 2"/>
          <p:cNvSpPr/>
          <p:nvPr/>
        </p:nvSpPr>
        <p:spPr>
          <a:xfrm>
            <a:off x="0" y="0"/>
            <a:ext cx="6858000" cy="510031"/>
          </a:xfrm>
          <a:prstGeom prst="rect">
            <a:avLst/>
          </a:prstGeom>
          <a:blipFill>
            <a:blip r:embed="rId3" cstate="print"/>
            <a:stretch>
              <a:fillRect/>
            </a:stretch>
          </a:blipFill>
        </p:spPr>
        <p:txBody>
          <a:bodyPr wrap="square" lIns="0" tIns="0" rIns="0" bIns="0" rtlCol="0"/>
          <a:lstStyle/>
          <a:p>
            <a:endParaRPr/>
          </a:p>
        </p:txBody>
      </p:sp>
      <p:sp>
        <p:nvSpPr>
          <p:cNvPr id="6" name="TextBox 5"/>
          <p:cNvSpPr txBox="1"/>
          <p:nvPr/>
        </p:nvSpPr>
        <p:spPr>
          <a:xfrm>
            <a:off x="304800" y="1409700"/>
            <a:ext cx="4114800" cy="2400657"/>
          </a:xfrm>
          <a:prstGeom prst="rect">
            <a:avLst/>
          </a:prstGeom>
          <a:noFill/>
        </p:spPr>
        <p:txBody>
          <a:bodyPr wrap="square" rtlCol="0">
            <a:spAutoFit/>
          </a:bodyPr>
          <a:lstStyle/>
          <a:p>
            <a:pPr>
              <a:buFont typeface="Wingdings" pitchFamily="2" charset="2"/>
              <a:buChar char="Ø"/>
            </a:pPr>
            <a:r>
              <a:rPr lang="en-US" sz="2400" dirty="0" smtClean="0">
                <a:solidFill>
                  <a:schemeClr val="accent2">
                    <a:lumMod val="50000"/>
                  </a:schemeClr>
                </a:solidFill>
                <a:latin typeface="Harlow Solid Italic" pitchFamily="82" charset="0"/>
              </a:rPr>
              <a:t> Placement</a:t>
            </a:r>
          </a:p>
          <a:p>
            <a:endParaRPr lang="en-US" dirty="0" smtClean="0"/>
          </a:p>
          <a:p>
            <a:pPr>
              <a:buFont typeface="Wingdings" pitchFamily="2" charset="2"/>
              <a:buChar char="§"/>
            </a:pPr>
            <a:r>
              <a:rPr lang="en-US" dirty="0" smtClean="0"/>
              <a:t> Kapil Bindal (4</a:t>
            </a:r>
            <a:r>
              <a:rPr lang="en-US" baseline="30000" dirty="0" smtClean="0"/>
              <a:t>th</a:t>
            </a:r>
            <a:r>
              <a:rPr lang="en-US" dirty="0" smtClean="0"/>
              <a:t> year)</a:t>
            </a:r>
          </a:p>
          <a:p>
            <a:r>
              <a:rPr lang="en-US" dirty="0" smtClean="0"/>
              <a:t>Placed at GRAPHIC INDIA, Mumbai</a:t>
            </a:r>
          </a:p>
          <a:p>
            <a:r>
              <a:rPr lang="en-US" dirty="0" smtClean="0"/>
              <a:t>Job Profile : Graphic Designer</a:t>
            </a:r>
          </a:p>
          <a:p>
            <a:r>
              <a:rPr lang="en-US" dirty="0" smtClean="0"/>
              <a:t>Package : 15 L PA</a:t>
            </a:r>
          </a:p>
          <a:p>
            <a:endParaRPr lang="en-US" dirty="0" smtClean="0"/>
          </a:p>
          <a:p>
            <a:endParaRPr lang="en-IN" dirty="0"/>
          </a:p>
        </p:txBody>
      </p:sp>
      <p:pic>
        <p:nvPicPr>
          <p:cNvPr id="6146" name="Picture 2"/>
          <p:cNvPicPr>
            <a:picLocks noChangeAspect="1" noChangeArrowheads="1"/>
          </p:cNvPicPr>
          <p:nvPr/>
        </p:nvPicPr>
        <p:blipFill>
          <a:blip r:embed="rId4" cstate="print"/>
          <a:srcRect/>
          <a:stretch>
            <a:fillRect/>
          </a:stretch>
        </p:blipFill>
        <p:spPr bwMode="auto">
          <a:xfrm>
            <a:off x="4038600" y="2019300"/>
            <a:ext cx="2209800" cy="2217999"/>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304800" y="5219700"/>
            <a:ext cx="3886200" cy="461665"/>
          </a:xfrm>
          <a:prstGeom prst="rect">
            <a:avLst/>
          </a:prstGeom>
        </p:spPr>
        <p:txBody>
          <a:bodyPr wrap="square">
            <a:spAutoFit/>
          </a:bodyPr>
          <a:lstStyle/>
          <a:p>
            <a:pPr>
              <a:buFont typeface="Wingdings" pitchFamily="2" charset="2"/>
              <a:buChar char="Ø"/>
            </a:pPr>
            <a:r>
              <a:rPr lang="en-US" sz="2400" b="1" dirty="0" smtClean="0">
                <a:solidFill>
                  <a:schemeClr val="accent2">
                    <a:lumMod val="50000"/>
                  </a:schemeClr>
                </a:solidFill>
                <a:latin typeface="Harlow Solid Italic" pitchFamily="82" charset="0"/>
              </a:rPr>
              <a:t>Start Up : Dial and Deal</a:t>
            </a:r>
          </a:p>
        </p:txBody>
      </p:sp>
      <p:sp>
        <p:nvSpPr>
          <p:cNvPr id="9" name="TextBox 8"/>
          <p:cNvSpPr txBox="1"/>
          <p:nvPr/>
        </p:nvSpPr>
        <p:spPr>
          <a:xfrm>
            <a:off x="381000" y="6362700"/>
            <a:ext cx="2362200" cy="646331"/>
          </a:xfrm>
          <a:prstGeom prst="rect">
            <a:avLst/>
          </a:prstGeom>
          <a:noFill/>
        </p:spPr>
        <p:txBody>
          <a:bodyPr wrap="square" rtlCol="0">
            <a:spAutoFit/>
          </a:bodyPr>
          <a:lstStyle/>
          <a:p>
            <a:endParaRPr lang="en-US" dirty="0" smtClean="0"/>
          </a:p>
          <a:p>
            <a:pPr>
              <a:buFont typeface="Wingdings" pitchFamily="2" charset="2"/>
              <a:buChar char="§"/>
            </a:pPr>
            <a:r>
              <a:rPr lang="en-US" dirty="0" smtClean="0"/>
              <a:t> Amit Singh (3</a:t>
            </a:r>
            <a:r>
              <a:rPr lang="en-US" baseline="30000" dirty="0" smtClean="0"/>
              <a:t>rd</a:t>
            </a:r>
            <a:r>
              <a:rPr lang="en-US" dirty="0" smtClean="0"/>
              <a:t> year)</a:t>
            </a:r>
            <a:endParaRPr lang="en-IN" dirty="0"/>
          </a:p>
        </p:txBody>
      </p:sp>
      <p:pic>
        <p:nvPicPr>
          <p:cNvPr id="10" name="Picture 2"/>
          <p:cNvPicPr>
            <a:picLocks noChangeAspect="1" noChangeArrowheads="1"/>
          </p:cNvPicPr>
          <p:nvPr/>
        </p:nvPicPr>
        <p:blipFill>
          <a:blip r:embed="rId5" cstate="print"/>
          <a:srcRect/>
          <a:stretch>
            <a:fillRect/>
          </a:stretch>
        </p:blipFill>
        <p:spPr bwMode="auto">
          <a:xfrm>
            <a:off x="685800" y="7277100"/>
            <a:ext cx="1828800" cy="1821335"/>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11" name="Picture 3"/>
          <p:cNvPicPr>
            <a:picLocks noChangeAspect="1" noChangeArrowheads="1"/>
          </p:cNvPicPr>
          <p:nvPr/>
        </p:nvPicPr>
        <p:blipFill>
          <a:blip r:embed="rId6" cstate="print"/>
          <a:srcRect/>
          <a:stretch>
            <a:fillRect/>
          </a:stretch>
        </p:blipFill>
        <p:spPr bwMode="auto">
          <a:xfrm>
            <a:off x="4267200" y="7277100"/>
            <a:ext cx="1703311" cy="18288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12" name="TextBox 11"/>
          <p:cNvSpPr txBox="1"/>
          <p:nvPr/>
        </p:nvSpPr>
        <p:spPr>
          <a:xfrm>
            <a:off x="381000" y="5829300"/>
            <a:ext cx="2438400" cy="381000"/>
          </a:xfrm>
          <a:prstGeom prst="rect">
            <a:avLst/>
          </a:prstGeom>
          <a:noFill/>
        </p:spPr>
        <p:txBody>
          <a:bodyPr wrap="square" rtlCol="0">
            <a:spAutoFit/>
          </a:bodyPr>
          <a:lstStyle/>
          <a:p>
            <a:pPr>
              <a:buFont typeface="Wingdings" pitchFamily="2" charset="2"/>
              <a:buChar char="§"/>
            </a:pPr>
            <a:r>
              <a:rPr lang="en-US" dirty="0" smtClean="0"/>
              <a:t> Akash Soni (3</a:t>
            </a:r>
            <a:r>
              <a:rPr lang="en-US" baseline="30000" dirty="0" smtClean="0"/>
              <a:t>rd</a:t>
            </a:r>
            <a:r>
              <a:rPr lang="en-US" dirty="0" smtClean="0"/>
              <a:t> year)</a:t>
            </a:r>
            <a:endParaRPr lang="en-IN" dirty="0"/>
          </a:p>
        </p:txBody>
      </p:sp>
      <p:sp>
        <p:nvSpPr>
          <p:cNvPr id="14" name="TextBox 13"/>
          <p:cNvSpPr txBox="1"/>
          <p:nvPr/>
        </p:nvSpPr>
        <p:spPr>
          <a:xfrm>
            <a:off x="3810000" y="6667500"/>
            <a:ext cx="2743200" cy="369332"/>
          </a:xfrm>
          <a:prstGeom prst="rect">
            <a:avLst/>
          </a:prstGeom>
          <a:noFill/>
        </p:spPr>
        <p:txBody>
          <a:bodyPr wrap="square" rtlCol="0">
            <a:spAutoFit/>
          </a:bodyPr>
          <a:lstStyle/>
          <a:p>
            <a:pPr>
              <a:buFont typeface="Wingdings" pitchFamily="2" charset="2"/>
              <a:buChar char="§"/>
            </a:pPr>
            <a:r>
              <a:rPr lang="en-US" dirty="0" smtClean="0"/>
              <a:t> Anirudh Singh (3</a:t>
            </a:r>
            <a:r>
              <a:rPr lang="en-US" baseline="30000" dirty="0" smtClean="0"/>
              <a:t>rd</a:t>
            </a:r>
            <a:r>
              <a:rPr lang="en-US" dirty="0" smtClean="0"/>
              <a:t>year)</a:t>
            </a:r>
            <a:endParaRPr lang="en-IN" dirty="0"/>
          </a:p>
        </p:txBody>
      </p:sp>
      <p:sp>
        <p:nvSpPr>
          <p:cNvPr id="16" name="object 8"/>
          <p:cNvSpPr txBox="1">
            <a:spLocks/>
          </p:cNvSpPr>
          <p:nvPr/>
        </p:nvSpPr>
        <p:spPr>
          <a:xfrm>
            <a:off x="0" y="0"/>
            <a:ext cx="1343036" cy="95250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cxnSp>
        <p:nvCxnSpPr>
          <p:cNvPr id="20" name="Straight Connector 19"/>
          <p:cNvCxnSpPr/>
          <p:nvPr/>
        </p:nvCxnSpPr>
        <p:spPr>
          <a:xfrm flipV="1">
            <a:off x="304800" y="1104900"/>
            <a:ext cx="6248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8000" cy="51003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0031"/>
            <a:ext cx="6858000" cy="0"/>
          </a:xfrm>
          <a:custGeom>
            <a:avLst/>
            <a:gdLst/>
            <a:ahLst/>
            <a:cxnLst/>
            <a:rect l="l" t="t" r="r" b="b"/>
            <a:pathLst>
              <a:path w="6858000">
                <a:moveTo>
                  <a:pt x="6858000" y="0"/>
                </a:moveTo>
                <a:lnTo>
                  <a:pt x="0" y="0"/>
                </a:lnTo>
              </a:path>
            </a:pathLst>
          </a:custGeom>
          <a:ln w="19047">
            <a:solidFill>
              <a:srgbClr val="FEFEFE"/>
            </a:solidFill>
          </a:ln>
        </p:spPr>
        <p:txBody>
          <a:bodyPr wrap="square" lIns="0" tIns="0" rIns="0" bIns="0" rtlCol="0"/>
          <a:lstStyle/>
          <a:p>
            <a:endParaRPr/>
          </a:p>
        </p:txBody>
      </p:sp>
      <p:sp>
        <p:nvSpPr>
          <p:cNvPr id="4" name="object 4"/>
          <p:cNvSpPr/>
          <p:nvPr/>
        </p:nvSpPr>
        <p:spPr>
          <a:xfrm>
            <a:off x="0" y="6057900"/>
            <a:ext cx="6858000" cy="3314698"/>
          </a:xfrm>
          <a:prstGeom prst="rect">
            <a:avLst/>
          </a:prstGeom>
          <a:blipFill>
            <a:blip r:embed="rId3" cstate="print"/>
            <a:stretch>
              <a:fillRect/>
            </a:stretch>
          </a:blipFill>
        </p:spPr>
        <p:txBody>
          <a:bodyPr wrap="square" lIns="0" tIns="0" rIns="0" bIns="0" rtlCol="0"/>
          <a:lstStyle/>
          <a:p>
            <a:endParaRPr/>
          </a:p>
        </p:txBody>
      </p:sp>
      <p:pic>
        <p:nvPicPr>
          <p:cNvPr id="17" name="Picture 16"/>
          <p:cNvPicPr/>
          <p:nvPr/>
        </p:nvPicPr>
        <p:blipFill>
          <a:blip r:embed="rId4" cstate="print"/>
          <a:srcRect/>
          <a:stretch>
            <a:fillRect/>
          </a:stretch>
        </p:blipFill>
        <p:spPr bwMode="auto">
          <a:xfrm>
            <a:off x="609600" y="1943100"/>
            <a:ext cx="2895600" cy="15240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18" name="TextBox 17"/>
          <p:cNvSpPr txBox="1"/>
          <p:nvPr/>
        </p:nvSpPr>
        <p:spPr>
          <a:xfrm>
            <a:off x="304800" y="800100"/>
            <a:ext cx="3886200" cy="892552"/>
          </a:xfrm>
          <a:prstGeom prst="rect">
            <a:avLst/>
          </a:prstGeom>
          <a:noFill/>
        </p:spPr>
        <p:txBody>
          <a:bodyPr wrap="square" rtlCol="0">
            <a:spAutoFit/>
          </a:bodyPr>
          <a:lstStyle/>
          <a:p>
            <a:pPr>
              <a:buFont typeface="Wingdings" pitchFamily="2" charset="2"/>
              <a:buChar char="Ø"/>
            </a:pPr>
            <a:r>
              <a:rPr lang="en-US" sz="2400" dirty="0" smtClean="0">
                <a:solidFill>
                  <a:schemeClr val="accent2">
                    <a:lumMod val="50000"/>
                  </a:schemeClr>
                </a:solidFill>
                <a:latin typeface="Harlow Solid Italic" pitchFamily="82" charset="0"/>
                <a:cs typeface="Aharoni" pitchFamily="2" charset="-79"/>
              </a:rPr>
              <a:t>Branch Toppers</a:t>
            </a:r>
          </a:p>
          <a:p>
            <a:endParaRPr lang="en-IN" sz="2800" dirty="0">
              <a:solidFill>
                <a:schemeClr val="accent2">
                  <a:lumMod val="50000"/>
                </a:schemeClr>
              </a:solidFill>
              <a:latin typeface="Harlow Solid Italic" pitchFamily="82" charset="0"/>
              <a:cs typeface="Aharoni" pitchFamily="2" charset="-79"/>
            </a:endParaRPr>
          </a:p>
        </p:txBody>
      </p:sp>
      <p:sp>
        <p:nvSpPr>
          <p:cNvPr id="20" name="TextBox 19"/>
          <p:cNvSpPr txBox="1"/>
          <p:nvPr/>
        </p:nvSpPr>
        <p:spPr>
          <a:xfrm>
            <a:off x="381000" y="1485900"/>
            <a:ext cx="3657600" cy="923330"/>
          </a:xfrm>
          <a:prstGeom prst="rect">
            <a:avLst/>
          </a:prstGeom>
          <a:noFill/>
        </p:spPr>
        <p:txBody>
          <a:bodyPr wrap="square" rtlCol="0">
            <a:spAutoFit/>
          </a:bodyPr>
          <a:lstStyle/>
          <a:p>
            <a:pPr marL="342900" indent="-342900">
              <a:buFontTx/>
              <a:buAutoNum type="arabicPeriod"/>
            </a:pPr>
            <a:r>
              <a:rPr lang="en-US" dirty="0" smtClean="0"/>
              <a:t>Ms. </a:t>
            </a:r>
            <a:r>
              <a:rPr lang="en-US" dirty="0" err="1" smtClean="0"/>
              <a:t>Kritika</a:t>
            </a:r>
            <a:r>
              <a:rPr lang="en-US" dirty="0" smtClean="0"/>
              <a:t> </a:t>
            </a:r>
            <a:r>
              <a:rPr lang="en-US" dirty="0" smtClean="0"/>
              <a:t>Khandelwal (4</a:t>
            </a:r>
            <a:r>
              <a:rPr lang="en-US" baseline="30000" dirty="0" smtClean="0"/>
              <a:t>th</a:t>
            </a:r>
            <a:r>
              <a:rPr lang="en-US" dirty="0" smtClean="0"/>
              <a:t> year)</a:t>
            </a:r>
          </a:p>
          <a:p>
            <a:pPr marL="342900" indent="-342900"/>
            <a:endParaRPr lang="en-US" dirty="0" smtClean="0"/>
          </a:p>
          <a:p>
            <a:pPr marL="342900" indent="-342900"/>
            <a:endParaRPr lang="en-IN" dirty="0"/>
          </a:p>
        </p:txBody>
      </p:sp>
      <p:pic>
        <p:nvPicPr>
          <p:cNvPr id="1026" name="Picture 2"/>
          <p:cNvPicPr>
            <a:picLocks noChangeAspect="1" noChangeArrowheads="1"/>
          </p:cNvPicPr>
          <p:nvPr/>
        </p:nvPicPr>
        <p:blipFill>
          <a:blip r:embed="rId5" cstate="print"/>
          <a:srcRect/>
          <a:stretch>
            <a:fillRect/>
          </a:stretch>
        </p:blipFill>
        <p:spPr bwMode="auto">
          <a:xfrm>
            <a:off x="4419600" y="1790700"/>
            <a:ext cx="1981200" cy="1607057"/>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2" name="TextBox 21"/>
          <p:cNvSpPr txBox="1"/>
          <p:nvPr/>
        </p:nvSpPr>
        <p:spPr>
          <a:xfrm>
            <a:off x="457200" y="3771900"/>
            <a:ext cx="2895600" cy="646331"/>
          </a:xfrm>
          <a:prstGeom prst="rect">
            <a:avLst/>
          </a:prstGeom>
          <a:noFill/>
        </p:spPr>
        <p:txBody>
          <a:bodyPr wrap="square" rtlCol="0">
            <a:spAutoFit/>
          </a:bodyPr>
          <a:lstStyle/>
          <a:p>
            <a:r>
              <a:rPr lang="en-US" dirty="0" smtClean="0"/>
              <a:t>2. </a:t>
            </a:r>
            <a:r>
              <a:rPr lang="en-US" dirty="0" smtClean="0"/>
              <a:t>Ms. </a:t>
            </a:r>
            <a:r>
              <a:rPr lang="en-US" dirty="0" err="1" smtClean="0"/>
              <a:t>Sakshi</a:t>
            </a:r>
            <a:r>
              <a:rPr lang="en-US" dirty="0" smtClean="0"/>
              <a:t> </a:t>
            </a:r>
            <a:r>
              <a:rPr lang="en-US" dirty="0" smtClean="0"/>
              <a:t>Sharma (3</a:t>
            </a:r>
            <a:r>
              <a:rPr lang="en-US" baseline="30000" dirty="0" smtClean="0"/>
              <a:t>rd</a:t>
            </a:r>
            <a:r>
              <a:rPr lang="en-US" dirty="0" smtClean="0"/>
              <a:t> year)</a:t>
            </a:r>
            <a:endParaRPr lang="en-IN" dirty="0"/>
          </a:p>
        </p:txBody>
      </p:sp>
      <p:pic>
        <p:nvPicPr>
          <p:cNvPr id="23" name="Picture 22"/>
          <p:cNvPicPr/>
          <p:nvPr/>
        </p:nvPicPr>
        <p:blipFill>
          <a:blip r:embed="rId6" cstate="print"/>
          <a:srcRect/>
          <a:stretch>
            <a:fillRect/>
          </a:stretch>
        </p:blipFill>
        <p:spPr bwMode="auto">
          <a:xfrm>
            <a:off x="457200" y="4229100"/>
            <a:ext cx="3200400" cy="17526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5" name="TextBox 24"/>
          <p:cNvSpPr txBox="1"/>
          <p:nvPr/>
        </p:nvSpPr>
        <p:spPr>
          <a:xfrm>
            <a:off x="533400" y="6362700"/>
            <a:ext cx="3352800" cy="369332"/>
          </a:xfrm>
          <a:prstGeom prst="rect">
            <a:avLst/>
          </a:prstGeom>
          <a:noFill/>
        </p:spPr>
        <p:txBody>
          <a:bodyPr wrap="square" rtlCol="0">
            <a:spAutoFit/>
          </a:bodyPr>
          <a:lstStyle/>
          <a:p>
            <a:r>
              <a:rPr lang="en-US" dirty="0" smtClean="0"/>
              <a:t>3. </a:t>
            </a:r>
            <a:r>
              <a:rPr lang="en-US" dirty="0" smtClean="0"/>
              <a:t>Ms. </a:t>
            </a:r>
            <a:r>
              <a:rPr lang="en-US" dirty="0" err="1" smtClean="0"/>
              <a:t>Ujjwal</a:t>
            </a:r>
            <a:r>
              <a:rPr lang="en-US" dirty="0" smtClean="0"/>
              <a:t> </a:t>
            </a:r>
            <a:r>
              <a:rPr lang="en-US" dirty="0" smtClean="0"/>
              <a:t>Sharma (3</a:t>
            </a:r>
            <a:r>
              <a:rPr lang="en-US" baseline="30000" dirty="0" smtClean="0"/>
              <a:t>rd</a:t>
            </a:r>
            <a:r>
              <a:rPr lang="en-US" dirty="0" smtClean="0"/>
              <a:t> year)</a:t>
            </a:r>
            <a:endParaRPr lang="en-IN" dirty="0"/>
          </a:p>
        </p:txBody>
      </p:sp>
      <p:pic>
        <p:nvPicPr>
          <p:cNvPr id="1027" name="Picture 3"/>
          <p:cNvPicPr>
            <a:picLocks noChangeAspect="1" noChangeArrowheads="1"/>
          </p:cNvPicPr>
          <p:nvPr/>
        </p:nvPicPr>
        <p:blipFill>
          <a:blip r:embed="rId7" cstate="print"/>
          <a:srcRect/>
          <a:stretch>
            <a:fillRect/>
          </a:stretch>
        </p:blipFill>
        <p:spPr bwMode="auto">
          <a:xfrm>
            <a:off x="4419600" y="6743700"/>
            <a:ext cx="2209801" cy="2133600"/>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27" name="Picture 26"/>
          <p:cNvPicPr/>
          <p:nvPr/>
        </p:nvPicPr>
        <p:blipFill>
          <a:blip r:embed="rId8" cstate="print"/>
          <a:srcRect/>
          <a:stretch>
            <a:fillRect/>
          </a:stretch>
        </p:blipFill>
        <p:spPr bwMode="auto">
          <a:xfrm>
            <a:off x="533400" y="6972300"/>
            <a:ext cx="3352800" cy="1828800"/>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1028" name="Picture 4"/>
          <p:cNvPicPr>
            <a:picLocks noChangeAspect="1" noChangeArrowheads="1"/>
          </p:cNvPicPr>
          <p:nvPr/>
        </p:nvPicPr>
        <p:blipFill>
          <a:blip r:embed="rId9" cstate="print"/>
          <a:srcRect/>
          <a:stretch>
            <a:fillRect/>
          </a:stretch>
        </p:blipFill>
        <p:spPr bwMode="auto">
          <a:xfrm>
            <a:off x="4648200" y="3848100"/>
            <a:ext cx="1752600" cy="20574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1" name="object 8"/>
          <p:cNvSpPr txBox="1">
            <a:spLocks/>
          </p:cNvSpPr>
          <p:nvPr/>
        </p:nvSpPr>
        <p:spPr>
          <a:xfrm>
            <a:off x="0" y="0"/>
            <a:ext cx="1343036" cy="952500"/>
          </a:xfrm>
          <a:prstGeom prst="rect">
            <a:avLst/>
          </a:prstGeom>
          <a:blipFill>
            <a:blip r:embed="rId10"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495300"/>
            <a:ext cx="5334000" cy="954107"/>
          </a:xfrm>
          <a:prstGeom prst="rect">
            <a:avLst/>
          </a:prstGeom>
          <a:noFill/>
        </p:spPr>
        <p:txBody>
          <a:bodyPr wrap="square" rtlCol="0">
            <a:spAutoFit/>
          </a:bodyPr>
          <a:lstStyle/>
          <a:p>
            <a:pPr>
              <a:buFont typeface="Wingdings" pitchFamily="2" charset="2"/>
              <a:buChar char="Ø"/>
            </a:pPr>
            <a:r>
              <a:rPr lang="en-US" sz="2000" dirty="0" smtClean="0"/>
              <a:t> </a:t>
            </a:r>
            <a:r>
              <a:rPr lang="en-US" sz="2000" dirty="0" smtClean="0"/>
              <a:t>Ms. </a:t>
            </a:r>
            <a:r>
              <a:rPr lang="en-US" sz="2000" dirty="0" err="1" smtClean="0"/>
              <a:t>Bharti</a:t>
            </a:r>
            <a:r>
              <a:rPr lang="en-US" sz="2000" dirty="0" smtClean="0"/>
              <a:t> </a:t>
            </a:r>
            <a:r>
              <a:rPr lang="en-US" sz="2000" dirty="0" smtClean="0"/>
              <a:t>Sharma (3</a:t>
            </a:r>
            <a:r>
              <a:rPr lang="en-US" sz="2000" baseline="30000" dirty="0" smtClean="0"/>
              <a:t>rd</a:t>
            </a:r>
            <a:r>
              <a:rPr lang="en-US" sz="2000" dirty="0" smtClean="0"/>
              <a:t> year)</a:t>
            </a:r>
          </a:p>
          <a:p>
            <a:r>
              <a:rPr lang="en-US" dirty="0" smtClean="0"/>
              <a:t> Content writer at talk journalism 2017, Jaipur </a:t>
            </a:r>
          </a:p>
          <a:p>
            <a:pPr>
              <a:buFont typeface="Wingdings" pitchFamily="2" charset="2"/>
              <a:buChar char="Ø"/>
            </a:pPr>
            <a:endParaRPr lang="en-IN" dirty="0"/>
          </a:p>
        </p:txBody>
      </p:sp>
      <p:pic>
        <p:nvPicPr>
          <p:cNvPr id="2051" name="Picture 3"/>
          <p:cNvPicPr>
            <a:picLocks noChangeAspect="1" noChangeArrowheads="1"/>
          </p:cNvPicPr>
          <p:nvPr/>
        </p:nvPicPr>
        <p:blipFill>
          <a:blip r:embed="rId2" cstate="print"/>
          <a:srcRect/>
          <a:stretch>
            <a:fillRect/>
          </a:stretch>
        </p:blipFill>
        <p:spPr bwMode="auto">
          <a:xfrm>
            <a:off x="533400" y="1257300"/>
            <a:ext cx="2825645" cy="22098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9" name="object 5"/>
          <p:cNvSpPr/>
          <p:nvPr/>
        </p:nvSpPr>
        <p:spPr>
          <a:xfrm>
            <a:off x="0" y="5372100"/>
            <a:ext cx="6858000" cy="4000500"/>
          </a:xfrm>
          <a:prstGeom prst="rect">
            <a:avLst/>
          </a:prstGeom>
          <a:blipFill>
            <a:blip r:embed="rId3" cstate="print"/>
            <a:stretch>
              <a:fillRect/>
            </a:stretch>
          </a:blipFill>
        </p:spPr>
        <p:txBody>
          <a:bodyPr wrap="square" lIns="0" tIns="0" rIns="0" bIns="0" rtlCol="0"/>
          <a:lstStyle/>
          <a:p>
            <a:endParaRPr/>
          </a:p>
        </p:txBody>
      </p:sp>
      <p:pic>
        <p:nvPicPr>
          <p:cNvPr id="10" name="Picture 2"/>
          <p:cNvPicPr>
            <a:picLocks noChangeAspect="1" noChangeArrowheads="1"/>
          </p:cNvPicPr>
          <p:nvPr/>
        </p:nvPicPr>
        <p:blipFill>
          <a:blip r:embed="rId4" cstate="print"/>
          <a:srcRect/>
          <a:stretch>
            <a:fillRect/>
          </a:stretch>
        </p:blipFill>
        <p:spPr bwMode="auto">
          <a:xfrm>
            <a:off x="609600" y="6210300"/>
            <a:ext cx="2971800" cy="2099311"/>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11" name="TextBox 10"/>
          <p:cNvSpPr txBox="1"/>
          <p:nvPr/>
        </p:nvSpPr>
        <p:spPr>
          <a:xfrm>
            <a:off x="304800" y="4076700"/>
            <a:ext cx="6172200" cy="2308324"/>
          </a:xfrm>
          <a:prstGeom prst="rect">
            <a:avLst/>
          </a:prstGeom>
          <a:noFill/>
        </p:spPr>
        <p:txBody>
          <a:bodyPr wrap="square" rtlCol="0">
            <a:spAutoFit/>
          </a:bodyPr>
          <a:lstStyle/>
          <a:p>
            <a:pPr>
              <a:buFont typeface="Wingdings" pitchFamily="2" charset="2"/>
              <a:buChar char="Ø"/>
            </a:pPr>
            <a:r>
              <a:rPr lang="en-US" dirty="0" smtClean="0"/>
              <a:t> </a:t>
            </a:r>
            <a:r>
              <a:rPr lang="en-US" dirty="0" smtClean="0"/>
              <a:t>Ms. Manu </a:t>
            </a:r>
            <a:r>
              <a:rPr lang="en-US" dirty="0" smtClean="0"/>
              <a:t>Sharma (3</a:t>
            </a:r>
            <a:r>
              <a:rPr lang="en-US" baseline="30000" dirty="0" smtClean="0"/>
              <a:t>rd</a:t>
            </a:r>
            <a:r>
              <a:rPr lang="en-US" dirty="0" smtClean="0"/>
              <a:t> year)</a:t>
            </a:r>
          </a:p>
          <a:p>
            <a:pPr>
              <a:buFont typeface="Wingdings" pitchFamily="2" charset="2"/>
              <a:buChar char="§"/>
            </a:pPr>
            <a:r>
              <a:rPr lang="en-US" dirty="0" smtClean="0"/>
              <a:t> Awarded an appreciation certificate at NGO-PRAYAS for organizing cultural event, July 3, 2017.</a:t>
            </a:r>
          </a:p>
          <a:p>
            <a:pPr>
              <a:buFont typeface="Wingdings" pitchFamily="2" charset="2"/>
              <a:buChar char="§"/>
            </a:pPr>
            <a:endParaRPr lang="en-US" dirty="0" smtClean="0"/>
          </a:p>
          <a:p>
            <a:pPr>
              <a:buFont typeface="Wingdings" pitchFamily="2" charset="2"/>
              <a:buChar char="§"/>
            </a:pPr>
            <a:r>
              <a:rPr lang="en-US" dirty="0" smtClean="0"/>
              <a:t> Appreciated and recognized at district level competition by yuva vikas prerak held at maharani college, </a:t>
            </a:r>
            <a:r>
              <a:rPr lang="en-US" dirty="0" err="1" smtClean="0"/>
              <a:t>Jaipur</a:t>
            </a:r>
            <a:r>
              <a:rPr lang="en-US" dirty="0" smtClean="0"/>
              <a:t>.</a:t>
            </a:r>
          </a:p>
          <a:p>
            <a:endParaRPr lang="en-US" dirty="0" smtClean="0"/>
          </a:p>
          <a:p>
            <a:endParaRPr lang="en-IN" dirty="0"/>
          </a:p>
        </p:txBody>
      </p:sp>
      <p:pic>
        <p:nvPicPr>
          <p:cNvPr id="12" name="Picture 4"/>
          <p:cNvPicPr>
            <a:picLocks noChangeAspect="1" noChangeArrowheads="1"/>
          </p:cNvPicPr>
          <p:nvPr/>
        </p:nvPicPr>
        <p:blipFill>
          <a:blip r:embed="rId5" cstate="print"/>
          <a:srcRect/>
          <a:stretch>
            <a:fillRect/>
          </a:stretch>
        </p:blipFill>
        <p:spPr bwMode="auto">
          <a:xfrm>
            <a:off x="4419600" y="6210300"/>
            <a:ext cx="2057400" cy="1981200"/>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13" name="Picture 5"/>
          <p:cNvPicPr>
            <a:picLocks noChangeAspect="1" noChangeArrowheads="1"/>
          </p:cNvPicPr>
          <p:nvPr/>
        </p:nvPicPr>
        <p:blipFill>
          <a:blip r:embed="rId6" cstate="print"/>
          <a:srcRect/>
          <a:stretch>
            <a:fillRect/>
          </a:stretch>
        </p:blipFill>
        <p:spPr bwMode="auto">
          <a:xfrm>
            <a:off x="4495800" y="1333500"/>
            <a:ext cx="1900199" cy="20574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14" name="object 2"/>
          <p:cNvSpPr/>
          <p:nvPr/>
        </p:nvSpPr>
        <p:spPr>
          <a:xfrm>
            <a:off x="0" y="0"/>
            <a:ext cx="6858000" cy="510031"/>
          </a:xfrm>
          <a:prstGeom prst="rect">
            <a:avLst/>
          </a:prstGeom>
          <a:blipFill>
            <a:blip r:embed="rId7" cstate="print"/>
            <a:stretch>
              <a:fillRect/>
            </a:stretch>
          </a:blipFill>
        </p:spPr>
        <p:txBody>
          <a:bodyPr wrap="square" lIns="0" tIns="0" rIns="0" bIns="0" rtlCol="0"/>
          <a:lstStyle/>
          <a:p>
            <a:endParaRPr/>
          </a:p>
        </p:txBody>
      </p:sp>
      <p:sp>
        <p:nvSpPr>
          <p:cNvPr id="15" name="object 8"/>
          <p:cNvSpPr txBox="1">
            <a:spLocks/>
          </p:cNvSpPr>
          <p:nvPr/>
        </p:nvSpPr>
        <p:spPr>
          <a:xfrm>
            <a:off x="5334000" y="0"/>
            <a:ext cx="1343036" cy="952500"/>
          </a:xfrm>
          <a:prstGeom prst="rect">
            <a:avLst/>
          </a:prstGeom>
          <a:blipFill>
            <a:blip r:embed="rId8"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p:nvPr/>
        </p:nvSpPr>
        <p:spPr>
          <a:xfrm>
            <a:off x="0" y="5219700"/>
            <a:ext cx="6858000" cy="4152900"/>
          </a:xfrm>
          <a:prstGeom prst="rect">
            <a:avLst/>
          </a:prstGeom>
          <a:blipFill>
            <a:blip r:embed="rId2" cstate="print"/>
            <a:stretch>
              <a:fillRect/>
            </a:stretch>
          </a:blipFill>
        </p:spPr>
        <p:txBody>
          <a:bodyPr wrap="square" lIns="0" tIns="0" rIns="0" bIns="0" rtlCol="0"/>
          <a:lstStyle/>
          <a:p>
            <a:endParaRPr lang="en-IN" dirty="0"/>
          </a:p>
        </p:txBody>
      </p:sp>
      <p:sp>
        <p:nvSpPr>
          <p:cNvPr id="3" name="TextBox 2"/>
          <p:cNvSpPr txBox="1"/>
          <p:nvPr/>
        </p:nvSpPr>
        <p:spPr>
          <a:xfrm>
            <a:off x="380999" y="952500"/>
            <a:ext cx="5366657" cy="1200329"/>
          </a:xfrm>
          <a:prstGeom prst="rect">
            <a:avLst/>
          </a:prstGeom>
          <a:noFill/>
        </p:spPr>
        <p:txBody>
          <a:bodyPr wrap="square" rtlCol="0">
            <a:spAutoFit/>
          </a:bodyPr>
          <a:lstStyle/>
          <a:p>
            <a:pPr>
              <a:buFont typeface="Wingdings" pitchFamily="2" charset="2"/>
              <a:buChar char="Ø"/>
            </a:pPr>
            <a:r>
              <a:rPr lang="en-US" dirty="0" smtClean="0"/>
              <a:t> </a:t>
            </a:r>
            <a:r>
              <a:rPr lang="en-US" dirty="0" smtClean="0"/>
              <a:t>Ms. </a:t>
            </a:r>
            <a:r>
              <a:rPr lang="en-US" dirty="0" err="1" smtClean="0"/>
              <a:t>Mridula</a:t>
            </a:r>
            <a:r>
              <a:rPr lang="en-US" dirty="0" smtClean="0"/>
              <a:t> </a:t>
            </a:r>
            <a:r>
              <a:rPr lang="en-US" dirty="0" smtClean="0"/>
              <a:t>Soni (3</a:t>
            </a:r>
            <a:r>
              <a:rPr lang="en-US" baseline="30000" dirty="0" smtClean="0"/>
              <a:t>rd</a:t>
            </a:r>
            <a:r>
              <a:rPr lang="en-US" dirty="0" smtClean="0"/>
              <a:t> year)</a:t>
            </a:r>
          </a:p>
          <a:p>
            <a:r>
              <a:rPr lang="en-US" dirty="0" smtClean="0"/>
              <a:t>Brand Manager at INTERNtheory.com. Also received LOR for this.</a:t>
            </a:r>
          </a:p>
          <a:p>
            <a:r>
              <a:rPr lang="en-US" dirty="0" smtClean="0"/>
              <a:t>CA at ShAre World seminar at IIT Bombay, June 2017</a:t>
            </a:r>
            <a:endParaRPr lang="en-IN" dirty="0"/>
          </a:p>
        </p:txBody>
      </p:sp>
      <p:sp>
        <p:nvSpPr>
          <p:cNvPr id="4" name="object 2"/>
          <p:cNvSpPr/>
          <p:nvPr/>
        </p:nvSpPr>
        <p:spPr>
          <a:xfrm>
            <a:off x="0" y="0"/>
            <a:ext cx="6858000" cy="510031"/>
          </a:xfrm>
          <a:prstGeom prst="rect">
            <a:avLst/>
          </a:prstGeom>
          <a:blipFill>
            <a:blip r:embed="rId3" cstate="print"/>
            <a:stretch>
              <a:fillRect/>
            </a:stretch>
          </a:blipFill>
        </p:spPr>
        <p:txBody>
          <a:bodyPr wrap="square" lIns="0" tIns="0" rIns="0" bIns="0" rtlCol="0"/>
          <a:lstStyle/>
          <a:p>
            <a:endParaRPr/>
          </a:p>
        </p:txBody>
      </p:sp>
      <p:pic>
        <p:nvPicPr>
          <p:cNvPr id="3076" name="Picture 4"/>
          <p:cNvPicPr>
            <a:picLocks noChangeAspect="1" noChangeArrowheads="1"/>
          </p:cNvPicPr>
          <p:nvPr/>
        </p:nvPicPr>
        <p:blipFill>
          <a:blip r:embed="rId4" cstate="print"/>
          <a:srcRect/>
          <a:stretch>
            <a:fillRect/>
          </a:stretch>
        </p:blipFill>
        <p:spPr bwMode="auto">
          <a:xfrm>
            <a:off x="685800" y="5676900"/>
            <a:ext cx="5629688" cy="3014662"/>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9" name="Picture 3"/>
          <p:cNvPicPr>
            <a:picLocks noChangeAspect="1" noChangeArrowheads="1"/>
          </p:cNvPicPr>
          <p:nvPr/>
        </p:nvPicPr>
        <p:blipFill>
          <a:blip r:embed="rId5" cstate="print"/>
          <a:srcRect/>
          <a:stretch>
            <a:fillRect/>
          </a:stretch>
        </p:blipFill>
        <p:spPr bwMode="auto">
          <a:xfrm>
            <a:off x="4419600" y="2324100"/>
            <a:ext cx="2058248" cy="2590800"/>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3077" name="Picture 5" descr="C:\Users\EE17\Downloads\mridula soni Certi.jpg"/>
          <p:cNvPicPr>
            <a:picLocks noChangeAspect="1" noChangeArrowheads="1"/>
          </p:cNvPicPr>
          <p:nvPr/>
        </p:nvPicPr>
        <p:blipFill>
          <a:blip r:embed="rId6" cstate="print"/>
          <a:srcRect/>
          <a:stretch>
            <a:fillRect/>
          </a:stretch>
        </p:blipFill>
        <p:spPr bwMode="auto">
          <a:xfrm>
            <a:off x="228600" y="2247900"/>
            <a:ext cx="3886200" cy="2747371"/>
          </a:xfrm>
          <a:prstGeom prst="rect">
            <a:avLst/>
          </a:prstGeom>
        </p:spPr>
        <p:style>
          <a:lnRef idx="2">
            <a:schemeClr val="accent2"/>
          </a:lnRef>
          <a:fillRef idx="1">
            <a:schemeClr val="lt1"/>
          </a:fillRef>
          <a:effectRef idx="0">
            <a:schemeClr val="accent2"/>
          </a:effectRef>
          <a:fontRef idx="minor">
            <a:schemeClr val="dk1"/>
          </a:fontRef>
        </p:style>
      </p:pic>
      <p:sp>
        <p:nvSpPr>
          <p:cNvPr id="10" name="object 8"/>
          <p:cNvSpPr txBox="1">
            <a:spLocks/>
          </p:cNvSpPr>
          <p:nvPr/>
        </p:nvSpPr>
        <p:spPr>
          <a:xfrm>
            <a:off x="5514964" y="190500"/>
            <a:ext cx="1343036" cy="95250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8000" cy="510031"/>
          </a:xfrm>
          <a:prstGeom prst="rect">
            <a:avLst/>
          </a:prstGeom>
          <a:blipFill>
            <a:blip r:embed="rId2" cstate="print"/>
            <a:stretch>
              <a:fillRect/>
            </a:stretch>
          </a:blipFill>
        </p:spPr>
        <p:txBody>
          <a:bodyPr wrap="square" lIns="0" tIns="0" rIns="0" bIns="0" rtlCol="0"/>
          <a:lstStyle/>
          <a:p>
            <a:endParaRPr/>
          </a:p>
        </p:txBody>
      </p:sp>
      <p:sp>
        <p:nvSpPr>
          <p:cNvPr id="6" name="TextBox 5"/>
          <p:cNvSpPr txBox="1"/>
          <p:nvPr/>
        </p:nvSpPr>
        <p:spPr>
          <a:xfrm>
            <a:off x="1143000" y="2552700"/>
            <a:ext cx="4419600" cy="1077218"/>
          </a:xfrm>
          <a:prstGeom prst="rect">
            <a:avLst/>
          </a:prstGeom>
          <a:noFill/>
        </p:spPr>
        <p:txBody>
          <a:bodyPr wrap="square" rtlCol="0">
            <a:spAutoFit/>
          </a:bodyPr>
          <a:lstStyle/>
          <a:p>
            <a:r>
              <a:rPr lang="en-US" sz="3200" b="1" dirty="0" smtClean="0">
                <a:solidFill>
                  <a:schemeClr val="accent2">
                    <a:lumMod val="50000"/>
                  </a:schemeClr>
                </a:solidFill>
                <a:latin typeface="Copperplate Gothic Bold" pitchFamily="34" charset="0"/>
                <a:cs typeface="Aharoni" pitchFamily="2" charset="-79"/>
              </a:rPr>
              <a:t>EDITORIAL BOARD</a:t>
            </a:r>
            <a:endParaRPr lang="en-IN" sz="3200" b="1" dirty="0">
              <a:solidFill>
                <a:schemeClr val="accent2">
                  <a:lumMod val="50000"/>
                </a:schemeClr>
              </a:solidFill>
              <a:latin typeface="Copperplate Gothic Bold" pitchFamily="34" charset="0"/>
              <a:cs typeface="Aharoni" pitchFamily="2" charset="-79"/>
            </a:endParaRPr>
          </a:p>
        </p:txBody>
      </p:sp>
      <p:sp>
        <p:nvSpPr>
          <p:cNvPr id="17" name="object 5"/>
          <p:cNvSpPr/>
          <p:nvPr/>
        </p:nvSpPr>
        <p:spPr>
          <a:xfrm>
            <a:off x="0" y="5600700"/>
            <a:ext cx="6858000" cy="3771900"/>
          </a:xfrm>
          <a:prstGeom prst="rect">
            <a:avLst/>
          </a:prstGeom>
          <a:blipFill>
            <a:blip r:embed="rId3" cstate="print"/>
            <a:stretch>
              <a:fillRect/>
            </a:stretch>
          </a:blipFill>
        </p:spPr>
        <p:txBody>
          <a:bodyPr wrap="square" lIns="0" tIns="0" rIns="0" bIns="0" rtlCol="0"/>
          <a:lstStyle/>
          <a:p>
            <a:endParaRPr lang="en-IN" dirty="0"/>
          </a:p>
        </p:txBody>
      </p:sp>
      <p:sp>
        <p:nvSpPr>
          <p:cNvPr id="25" name="object 8"/>
          <p:cNvSpPr/>
          <p:nvPr/>
        </p:nvSpPr>
        <p:spPr>
          <a:xfrm>
            <a:off x="304800" y="571500"/>
            <a:ext cx="6259614" cy="8420773"/>
          </a:xfrm>
          <a:prstGeom prst="rect">
            <a:avLst/>
          </a:prstGeom>
          <a:blipFill>
            <a:blip r:embed="rId4" cstate="print"/>
            <a:stretch>
              <a:fillRect/>
            </a:stretch>
          </a:blipFill>
        </p:spPr>
        <p:txBody>
          <a:bodyPr wrap="square" lIns="0" tIns="0" rIns="0" bIns="0" rtlCol="0"/>
          <a:lstStyle/>
          <a:p>
            <a:r>
              <a:rPr lang="en-US" dirty="0" smtClean="0"/>
              <a:t> </a:t>
            </a:r>
            <a:endParaRPr dirty="0"/>
          </a:p>
        </p:txBody>
      </p:sp>
      <p:pic>
        <p:nvPicPr>
          <p:cNvPr id="27" name="Picture 2"/>
          <p:cNvPicPr>
            <a:picLocks noChangeAspect="1" noChangeArrowheads="1"/>
          </p:cNvPicPr>
          <p:nvPr/>
        </p:nvPicPr>
        <p:blipFill>
          <a:blip r:embed="rId5" cstate="print"/>
          <a:srcRect/>
          <a:stretch>
            <a:fillRect/>
          </a:stretch>
        </p:blipFill>
        <p:spPr bwMode="auto">
          <a:xfrm>
            <a:off x="1752600" y="3619500"/>
            <a:ext cx="1600200" cy="208026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28" name="TextBox 27"/>
          <p:cNvSpPr txBox="1"/>
          <p:nvPr/>
        </p:nvSpPr>
        <p:spPr>
          <a:xfrm>
            <a:off x="1219200" y="5829300"/>
            <a:ext cx="3124200" cy="461665"/>
          </a:xfrm>
          <a:prstGeom prst="rect">
            <a:avLst/>
          </a:prstGeom>
          <a:noFill/>
        </p:spPr>
        <p:txBody>
          <a:bodyPr wrap="square" rtlCol="0">
            <a:spAutoFit/>
          </a:bodyPr>
          <a:lstStyle/>
          <a:p>
            <a:r>
              <a:rPr lang="en-US" sz="2400" dirty="0" smtClean="0">
                <a:solidFill>
                  <a:srgbClr val="C00000"/>
                </a:solidFill>
                <a:latin typeface="Harlow Solid Italic" pitchFamily="82" charset="0"/>
              </a:rPr>
              <a:t>Student </a:t>
            </a:r>
            <a:r>
              <a:rPr lang="en-US" sz="2400" dirty="0" smtClean="0">
                <a:solidFill>
                  <a:srgbClr val="C00000"/>
                </a:solidFill>
                <a:latin typeface="Harlow Solid Italic" pitchFamily="82" charset="0"/>
              </a:rPr>
              <a:t>Coordinators </a:t>
            </a:r>
            <a:endParaRPr lang="en-IN" sz="2400" dirty="0">
              <a:solidFill>
                <a:srgbClr val="C00000"/>
              </a:solidFill>
              <a:latin typeface="Harlow Solid Italic" pitchFamily="82" charset="0"/>
            </a:endParaRPr>
          </a:p>
        </p:txBody>
      </p:sp>
      <p:pic>
        <p:nvPicPr>
          <p:cNvPr id="29" name="Picture 3"/>
          <p:cNvPicPr>
            <a:picLocks noChangeAspect="1" noChangeArrowheads="1"/>
          </p:cNvPicPr>
          <p:nvPr/>
        </p:nvPicPr>
        <p:blipFill>
          <a:blip r:embed="rId6" cstate="print"/>
          <a:srcRect/>
          <a:stretch>
            <a:fillRect/>
          </a:stretch>
        </p:blipFill>
        <p:spPr bwMode="auto">
          <a:xfrm>
            <a:off x="1143000" y="6743700"/>
            <a:ext cx="1780957" cy="1808569"/>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30" name="TextBox 29"/>
          <p:cNvSpPr txBox="1"/>
          <p:nvPr/>
        </p:nvSpPr>
        <p:spPr>
          <a:xfrm>
            <a:off x="990600" y="6286500"/>
            <a:ext cx="1905000" cy="369332"/>
          </a:xfrm>
          <a:prstGeom prst="rect">
            <a:avLst/>
          </a:prstGeom>
          <a:noFill/>
        </p:spPr>
        <p:txBody>
          <a:bodyPr wrap="square" rtlCol="0">
            <a:spAutoFit/>
          </a:bodyPr>
          <a:lstStyle/>
          <a:p>
            <a:pPr>
              <a:buFont typeface="Wingdings" pitchFamily="2" charset="2"/>
              <a:buChar char="§"/>
            </a:pPr>
            <a:r>
              <a:rPr lang="en-US" dirty="0" smtClean="0"/>
              <a:t> Prakhar Joshi</a:t>
            </a:r>
            <a:endParaRPr lang="en-IN" dirty="0"/>
          </a:p>
        </p:txBody>
      </p:sp>
      <p:pic>
        <p:nvPicPr>
          <p:cNvPr id="31" name="Picture 5"/>
          <p:cNvPicPr>
            <a:picLocks noChangeAspect="1" noChangeArrowheads="1"/>
          </p:cNvPicPr>
          <p:nvPr/>
        </p:nvPicPr>
        <p:blipFill>
          <a:blip r:embed="rId7" cstate="print"/>
          <a:srcRect/>
          <a:stretch>
            <a:fillRect/>
          </a:stretch>
        </p:blipFill>
        <p:spPr bwMode="auto">
          <a:xfrm>
            <a:off x="3886200" y="6819900"/>
            <a:ext cx="1676400" cy="1729948"/>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32" name="TextBox 31"/>
          <p:cNvSpPr txBox="1"/>
          <p:nvPr/>
        </p:nvSpPr>
        <p:spPr>
          <a:xfrm>
            <a:off x="3810000" y="6286500"/>
            <a:ext cx="1752600" cy="369332"/>
          </a:xfrm>
          <a:prstGeom prst="rect">
            <a:avLst/>
          </a:prstGeom>
          <a:noFill/>
        </p:spPr>
        <p:txBody>
          <a:bodyPr wrap="square" rtlCol="0">
            <a:spAutoFit/>
          </a:bodyPr>
          <a:lstStyle/>
          <a:p>
            <a:pPr>
              <a:buFont typeface="Wingdings" pitchFamily="2" charset="2"/>
              <a:buChar char="§"/>
            </a:pPr>
            <a:r>
              <a:rPr lang="en-US" dirty="0" smtClean="0"/>
              <a:t> Bharti Sharma</a:t>
            </a:r>
            <a:endParaRPr lang="en-IN" dirty="0"/>
          </a:p>
        </p:txBody>
      </p:sp>
      <p:sp>
        <p:nvSpPr>
          <p:cNvPr id="33" name="TextBox 32"/>
          <p:cNvSpPr txBox="1"/>
          <p:nvPr/>
        </p:nvSpPr>
        <p:spPr>
          <a:xfrm>
            <a:off x="1447800" y="3162300"/>
            <a:ext cx="2590800" cy="369332"/>
          </a:xfrm>
          <a:prstGeom prst="rect">
            <a:avLst/>
          </a:prstGeom>
          <a:noFill/>
        </p:spPr>
        <p:txBody>
          <a:bodyPr wrap="square" rtlCol="0">
            <a:spAutoFit/>
          </a:bodyPr>
          <a:lstStyle/>
          <a:p>
            <a:pPr>
              <a:buFont typeface="Wingdings" pitchFamily="2" charset="2"/>
              <a:buChar char="§"/>
            </a:pPr>
            <a:r>
              <a:rPr lang="en-US" dirty="0" smtClean="0"/>
              <a:t> Ms. Ravita Saraswat</a:t>
            </a:r>
            <a:endParaRPr lang="en-IN" dirty="0"/>
          </a:p>
        </p:txBody>
      </p:sp>
      <p:sp>
        <p:nvSpPr>
          <p:cNvPr id="34" name="TextBox 33"/>
          <p:cNvSpPr txBox="1"/>
          <p:nvPr/>
        </p:nvSpPr>
        <p:spPr>
          <a:xfrm>
            <a:off x="1447800" y="2552700"/>
            <a:ext cx="2819400" cy="461665"/>
          </a:xfrm>
          <a:prstGeom prst="rect">
            <a:avLst/>
          </a:prstGeom>
          <a:noFill/>
        </p:spPr>
        <p:txBody>
          <a:bodyPr wrap="square" rtlCol="0">
            <a:spAutoFit/>
          </a:bodyPr>
          <a:lstStyle/>
          <a:p>
            <a:r>
              <a:rPr lang="en-US" sz="2400" dirty="0" smtClean="0">
                <a:solidFill>
                  <a:srgbClr val="C00000"/>
                </a:solidFill>
                <a:latin typeface="Harlow Solid Italic" pitchFamily="82" charset="0"/>
              </a:rPr>
              <a:t>Teacher Coordinator</a:t>
            </a:r>
            <a:endParaRPr lang="en-IN" sz="2400" dirty="0">
              <a:solidFill>
                <a:srgbClr val="C00000"/>
              </a:solidFill>
              <a:latin typeface="Harlow Solid Italic" pitchFamily="82" charset="0"/>
            </a:endParaRPr>
          </a:p>
        </p:txBody>
      </p:sp>
      <p:sp>
        <p:nvSpPr>
          <p:cNvPr id="35" name="TextBox 34"/>
          <p:cNvSpPr txBox="1"/>
          <p:nvPr/>
        </p:nvSpPr>
        <p:spPr>
          <a:xfrm>
            <a:off x="457200" y="876300"/>
            <a:ext cx="3962400" cy="461665"/>
          </a:xfrm>
          <a:prstGeom prst="rect">
            <a:avLst/>
          </a:prstGeom>
          <a:noFill/>
        </p:spPr>
        <p:txBody>
          <a:bodyPr wrap="square" rtlCol="0">
            <a:spAutoFit/>
          </a:bodyPr>
          <a:lstStyle/>
          <a:p>
            <a:r>
              <a:rPr lang="en-US" sz="2400" dirty="0" smtClean="0">
                <a:solidFill>
                  <a:schemeClr val="accent2">
                    <a:lumMod val="50000"/>
                  </a:schemeClr>
                </a:solidFill>
                <a:latin typeface="Copperplate Gothic Bold" pitchFamily="34" charset="0"/>
              </a:rPr>
              <a:t>EDITORIAL BOARD</a:t>
            </a:r>
            <a:endParaRPr lang="en-IN" sz="2400" dirty="0">
              <a:solidFill>
                <a:schemeClr val="accent2">
                  <a:lumMod val="50000"/>
                </a:schemeClr>
              </a:solidFill>
              <a:latin typeface="Copperplate Gothic Bold" pitchFamily="34" charset="0"/>
            </a:endParaRPr>
          </a:p>
        </p:txBody>
      </p:sp>
      <p:sp>
        <p:nvSpPr>
          <p:cNvPr id="18" name="object 8"/>
          <p:cNvSpPr txBox="1">
            <a:spLocks/>
          </p:cNvSpPr>
          <p:nvPr/>
        </p:nvSpPr>
        <p:spPr>
          <a:xfrm>
            <a:off x="5514964" y="0"/>
            <a:ext cx="1343036" cy="952500"/>
          </a:xfrm>
          <a:prstGeom prst="rect">
            <a:avLst/>
          </a:prstGeom>
          <a:blipFill>
            <a:blip r:embed="rId8"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031"/>
            <a:ext cx="6858000" cy="0"/>
          </a:xfrm>
          <a:custGeom>
            <a:avLst/>
            <a:gdLst/>
            <a:ahLst/>
            <a:cxnLst/>
            <a:rect l="l" t="t" r="r" b="b"/>
            <a:pathLst>
              <a:path w="6858000">
                <a:moveTo>
                  <a:pt x="6858000" y="0"/>
                </a:moveTo>
                <a:lnTo>
                  <a:pt x="0" y="0"/>
                </a:lnTo>
              </a:path>
            </a:pathLst>
          </a:custGeom>
          <a:ln w="19047">
            <a:solidFill>
              <a:srgbClr val="FEFEFE"/>
            </a:solidFill>
          </a:ln>
        </p:spPr>
        <p:txBody>
          <a:bodyPr wrap="square" lIns="0" tIns="0" rIns="0" bIns="0" rtlCol="0"/>
          <a:lstStyle/>
          <a:p>
            <a:endParaRPr/>
          </a:p>
        </p:txBody>
      </p:sp>
      <p:sp>
        <p:nvSpPr>
          <p:cNvPr id="3" name="object 3"/>
          <p:cNvSpPr/>
          <p:nvPr/>
        </p:nvSpPr>
        <p:spPr>
          <a:xfrm>
            <a:off x="0" y="5865026"/>
            <a:ext cx="6858000" cy="3507574"/>
          </a:xfrm>
          <a:prstGeom prst="rect">
            <a:avLst/>
          </a:prstGeom>
          <a:blipFill>
            <a:blip r:embed="rId3" cstate="print"/>
            <a:stretch>
              <a:fillRect/>
            </a:stretch>
          </a:blipFill>
        </p:spPr>
        <p:txBody>
          <a:bodyPr wrap="square" lIns="0" tIns="0" rIns="0" bIns="0" rtlCol="0"/>
          <a:lstStyle/>
          <a:p>
            <a:endParaRPr dirty="0"/>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What's</a:t>
            </a:r>
          </a:p>
        </p:txBody>
      </p:sp>
      <p:sp>
        <p:nvSpPr>
          <p:cNvPr id="7" name="object 7"/>
          <p:cNvSpPr txBox="1"/>
          <p:nvPr/>
        </p:nvSpPr>
        <p:spPr>
          <a:xfrm>
            <a:off x="939252" y="1701837"/>
            <a:ext cx="3836035" cy="1567180"/>
          </a:xfrm>
          <a:prstGeom prst="rect">
            <a:avLst/>
          </a:prstGeom>
        </p:spPr>
        <p:txBody>
          <a:bodyPr vert="horz" wrap="square" lIns="0" tIns="0" rIns="0" bIns="0" rtlCol="0">
            <a:spAutoFit/>
          </a:bodyPr>
          <a:lstStyle/>
          <a:p>
            <a:pPr marL="968375">
              <a:lnSpc>
                <a:spcPct val="100000"/>
              </a:lnSpc>
            </a:pPr>
            <a:r>
              <a:rPr sz="6000" i="1" spc="-5" dirty="0">
                <a:solidFill>
                  <a:srgbClr val="373435"/>
                </a:solidFill>
                <a:latin typeface="Edwardian Script ITC"/>
                <a:cs typeface="Edwardian Script ITC"/>
              </a:rPr>
              <a:t>Inside....??</a:t>
            </a:r>
            <a:endParaRPr sz="6000" dirty="0">
              <a:latin typeface="Edwardian Script ITC"/>
              <a:cs typeface="Edwardian Script ITC"/>
            </a:endParaRPr>
          </a:p>
          <a:p>
            <a:pPr marL="12700">
              <a:lnSpc>
                <a:spcPct val="100000"/>
              </a:lnSpc>
              <a:spcBef>
                <a:spcPts val="3604"/>
              </a:spcBef>
              <a:tabLst>
                <a:tab pos="362585" algn="l"/>
              </a:tabLst>
            </a:pPr>
            <a:endParaRPr sz="1200" dirty="0">
              <a:latin typeface="Century Gothic"/>
              <a:cs typeface="Century Gothic"/>
            </a:endParaRPr>
          </a:p>
        </p:txBody>
      </p:sp>
      <p:sp>
        <p:nvSpPr>
          <p:cNvPr id="9" name="object 9"/>
          <p:cNvSpPr txBox="1"/>
          <p:nvPr/>
        </p:nvSpPr>
        <p:spPr>
          <a:xfrm>
            <a:off x="5785008" y="3365500"/>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1" name="object 11"/>
          <p:cNvSpPr txBox="1"/>
          <p:nvPr/>
        </p:nvSpPr>
        <p:spPr>
          <a:xfrm>
            <a:off x="5785013" y="3602015"/>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2" name="object 12"/>
          <p:cNvSpPr txBox="1"/>
          <p:nvPr/>
        </p:nvSpPr>
        <p:spPr>
          <a:xfrm>
            <a:off x="939265" y="3848100"/>
            <a:ext cx="2261135"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smtClean="0">
                <a:latin typeface="Century Gothic"/>
                <a:cs typeface="Century Gothic"/>
              </a:rPr>
              <a:t>   2. </a:t>
            </a:r>
            <a:r>
              <a:rPr sz="1200" spc="-5" smtClean="0">
                <a:latin typeface="Century Gothic"/>
                <a:cs typeface="Century Gothic"/>
              </a:rPr>
              <a:t> </a:t>
            </a:r>
            <a:r>
              <a:rPr lang="en-US" sz="1200" dirty="0" smtClean="0">
                <a:latin typeface="Century Gothic"/>
                <a:cs typeface="Century Gothic"/>
              </a:rPr>
              <a:t>Principal’s </a:t>
            </a:r>
            <a:r>
              <a:rPr lang="en-US" sz="1200" dirty="0" smtClean="0">
                <a:latin typeface="Century Gothic"/>
                <a:cs typeface="Century Gothic"/>
              </a:rPr>
              <a:t>message</a:t>
            </a:r>
            <a:endParaRPr sz="1200" dirty="0">
              <a:latin typeface="Century Gothic"/>
              <a:cs typeface="Century Gothic"/>
            </a:endParaRPr>
          </a:p>
        </p:txBody>
      </p:sp>
      <p:sp>
        <p:nvSpPr>
          <p:cNvPr id="14" name="object 14"/>
          <p:cNvSpPr txBox="1"/>
          <p:nvPr/>
        </p:nvSpPr>
        <p:spPr>
          <a:xfrm>
            <a:off x="939274" y="4184206"/>
            <a:ext cx="1803925"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smtClean="0">
                <a:latin typeface="Century Gothic"/>
                <a:cs typeface="Century Gothic"/>
              </a:rPr>
              <a:t>   3.</a:t>
            </a:r>
            <a:r>
              <a:rPr sz="1200" spc="-5">
                <a:latin typeface="Century Gothic"/>
                <a:cs typeface="Century Gothic"/>
              </a:rPr>
              <a:t>	</a:t>
            </a:r>
            <a:r>
              <a:rPr lang="en-US" sz="1200" dirty="0" smtClean="0">
                <a:latin typeface="Century Gothic"/>
                <a:cs typeface="Century Gothic"/>
              </a:rPr>
              <a:t>HOD’s </a:t>
            </a:r>
            <a:r>
              <a:rPr lang="en-US" sz="1200" dirty="0" smtClean="0">
                <a:latin typeface="Century Gothic"/>
                <a:cs typeface="Century Gothic"/>
              </a:rPr>
              <a:t>message</a:t>
            </a:r>
            <a:endParaRPr sz="1200" dirty="0">
              <a:latin typeface="Century Gothic"/>
              <a:cs typeface="Century Gothic"/>
            </a:endParaRPr>
          </a:p>
        </p:txBody>
      </p:sp>
      <p:sp>
        <p:nvSpPr>
          <p:cNvPr id="16" name="object 16"/>
          <p:cNvSpPr txBox="1"/>
          <p:nvPr/>
        </p:nvSpPr>
        <p:spPr>
          <a:xfrm>
            <a:off x="939285" y="4475305"/>
            <a:ext cx="3186430"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smtClean="0">
                <a:solidFill>
                  <a:srgbClr val="373435"/>
                </a:solidFill>
                <a:latin typeface="Century Gothic"/>
                <a:cs typeface="Century Gothic"/>
              </a:rPr>
              <a:t>   </a:t>
            </a:r>
            <a:r>
              <a:rPr lang="en-US" sz="1200" spc="-5" dirty="0" smtClean="0">
                <a:latin typeface="Century Gothic"/>
                <a:cs typeface="Century Gothic"/>
              </a:rPr>
              <a:t>4.  Vision, Mission of Institute </a:t>
            </a:r>
            <a:endParaRPr sz="1200" dirty="0">
              <a:latin typeface="Century Gothic"/>
              <a:cs typeface="Century Gothic"/>
            </a:endParaRPr>
          </a:p>
        </p:txBody>
      </p:sp>
      <p:sp>
        <p:nvSpPr>
          <p:cNvPr id="22" name="object 22"/>
          <p:cNvSpPr txBox="1"/>
          <p:nvPr/>
        </p:nvSpPr>
        <p:spPr>
          <a:xfrm>
            <a:off x="1143000" y="5753100"/>
            <a:ext cx="2503170" cy="184666"/>
          </a:xfrm>
          <a:prstGeom prst="rect">
            <a:avLst/>
          </a:prstGeom>
        </p:spPr>
        <p:txBody>
          <a:bodyPr vert="horz" wrap="square" lIns="0" tIns="0" rIns="0" bIns="0" rtlCol="0">
            <a:spAutoFit/>
          </a:bodyPr>
          <a:lstStyle/>
          <a:p>
            <a:pPr marL="12700">
              <a:lnSpc>
                <a:spcPct val="100000"/>
              </a:lnSpc>
              <a:tabLst>
                <a:tab pos="225425" algn="l"/>
              </a:tabLst>
            </a:pPr>
            <a:r>
              <a:rPr lang="en-US" sz="1200" dirty="0" smtClean="0">
                <a:solidFill>
                  <a:srgbClr val="373435"/>
                </a:solidFill>
                <a:latin typeface="Century Gothic"/>
                <a:cs typeface="Century Gothic"/>
              </a:rPr>
              <a:t>8</a:t>
            </a:r>
            <a:r>
              <a:rPr lang="en-US" sz="1200" dirty="0" smtClean="0">
                <a:latin typeface="Century Gothic"/>
                <a:cs typeface="Century Gothic"/>
              </a:rPr>
              <a:t>.  </a:t>
            </a:r>
            <a:r>
              <a:rPr lang="en-US" sz="1200" dirty="0" err="1" smtClean="0">
                <a:latin typeface="Century Gothic"/>
                <a:cs typeface="Century Gothic"/>
              </a:rPr>
              <a:t>Alumini</a:t>
            </a:r>
            <a:r>
              <a:rPr lang="en-US" sz="1200" dirty="0" smtClean="0">
                <a:latin typeface="Century Gothic"/>
                <a:cs typeface="Century Gothic"/>
              </a:rPr>
              <a:t> Interaction Program</a:t>
            </a:r>
            <a:endParaRPr sz="1200" dirty="0">
              <a:latin typeface="Century Gothic"/>
              <a:cs typeface="Century Gothic"/>
            </a:endParaRPr>
          </a:p>
        </p:txBody>
      </p:sp>
      <p:sp>
        <p:nvSpPr>
          <p:cNvPr id="24" name="object 24"/>
          <p:cNvSpPr txBox="1"/>
          <p:nvPr/>
        </p:nvSpPr>
        <p:spPr>
          <a:xfrm>
            <a:off x="1289820" y="6003561"/>
            <a:ext cx="1291590" cy="184666"/>
          </a:xfrm>
          <a:prstGeom prst="rect">
            <a:avLst/>
          </a:prstGeom>
        </p:spPr>
        <p:txBody>
          <a:bodyPr vert="horz" wrap="square" lIns="0" tIns="0" rIns="0" bIns="0" rtlCol="0">
            <a:spAutoFit/>
          </a:bodyPr>
          <a:lstStyle/>
          <a:p>
            <a:pPr marL="12700">
              <a:lnSpc>
                <a:spcPct val="100000"/>
              </a:lnSpc>
              <a:tabLst>
                <a:tab pos="225425" algn="l"/>
              </a:tabLst>
            </a:pPr>
            <a:endParaRPr sz="1200" dirty="0">
              <a:latin typeface="Century Gothic"/>
              <a:cs typeface="Century Gothic"/>
            </a:endParaRPr>
          </a:p>
        </p:txBody>
      </p:sp>
      <p:sp>
        <p:nvSpPr>
          <p:cNvPr id="26" name="object 26"/>
          <p:cNvSpPr txBox="1"/>
          <p:nvPr/>
        </p:nvSpPr>
        <p:spPr>
          <a:xfrm>
            <a:off x="1066800" y="6210300"/>
            <a:ext cx="2540635" cy="184666"/>
          </a:xfrm>
          <a:prstGeom prst="rect">
            <a:avLst/>
          </a:prstGeom>
        </p:spPr>
        <p:txBody>
          <a:bodyPr vert="horz" wrap="square" lIns="0" tIns="0" rIns="0" bIns="0" rtlCol="0">
            <a:spAutoFit/>
          </a:bodyPr>
          <a:lstStyle/>
          <a:p>
            <a:pPr marL="12700">
              <a:lnSpc>
                <a:spcPct val="100000"/>
              </a:lnSpc>
              <a:tabLst>
                <a:tab pos="225425" algn="l"/>
              </a:tabLst>
            </a:pPr>
            <a:r>
              <a:rPr lang="en-US" sz="1200" dirty="0" smtClean="0">
                <a:solidFill>
                  <a:srgbClr val="373435"/>
                </a:solidFill>
                <a:latin typeface="Century Gothic"/>
                <a:cs typeface="Century Gothic"/>
              </a:rPr>
              <a:t>10</a:t>
            </a:r>
            <a:r>
              <a:rPr lang="en-US" sz="1200" dirty="0" smtClean="0">
                <a:latin typeface="Century Gothic"/>
                <a:cs typeface="Century Gothic"/>
              </a:rPr>
              <a:t>.  Automation Workshop</a:t>
            </a:r>
            <a:endParaRPr sz="1200" dirty="0">
              <a:latin typeface="Century Gothic"/>
              <a:cs typeface="Century Gothic"/>
            </a:endParaRPr>
          </a:p>
        </p:txBody>
      </p:sp>
      <p:sp>
        <p:nvSpPr>
          <p:cNvPr id="42" name="object 42"/>
          <p:cNvSpPr/>
          <p:nvPr/>
        </p:nvSpPr>
        <p:spPr>
          <a:xfrm>
            <a:off x="954121" y="4117225"/>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a:p>
        </p:txBody>
      </p:sp>
      <p:sp>
        <p:nvSpPr>
          <p:cNvPr id="43" name="object 43"/>
          <p:cNvSpPr/>
          <p:nvPr/>
        </p:nvSpPr>
        <p:spPr>
          <a:xfrm>
            <a:off x="954121" y="4417631"/>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a:p>
        </p:txBody>
      </p:sp>
      <p:sp>
        <p:nvSpPr>
          <p:cNvPr id="44" name="object 44"/>
          <p:cNvSpPr/>
          <p:nvPr/>
        </p:nvSpPr>
        <p:spPr>
          <a:xfrm>
            <a:off x="954121" y="3828453"/>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a:p>
        </p:txBody>
      </p:sp>
      <p:sp>
        <p:nvSpPr>
          <p:cNvPr id="45" name="object 45"/>
          <p:cNvSpPr/>
          <p:nvPr/>
        </p:nvSpPr>
        <p:spPr>
          <a:xfrm>
            <a:off x="954121" y="4696307"/>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a:p>
        </p:txBody>
      </p:sp>
      <p:sp>
        <p:nvSpPr>
          <p:cNvPr id="59" name="TextBox 58"/>
          <p:cNvSpPr txBox="1"/>
          <p:nvPr/>
        </p:nvSpPr>
        <p:spPr>
          <a:xfrm>
            <a:off x="990600" y="3543300"/>
            <a:ext cx="1768433" cy="276999"/>
          </a:xfrm>
          <a:prstGeom prst="rect">
            <a:avLst/>
          </a:prstGeom>
          <a:noFill/>
        </p:spPr>
        <p:txBody>
          <a:bodyPr wrap="none" rtlCol="0">
            <a:spAutoFit/>
          </a:bodyPr>
          <a:lstStyle/>
          <a:p>
            <a:r>
              <a:rPr lang="en-US" sz="1200" dirty="0" smtClean="0"/>
              <a:t>1</a:t>
            </a:r>
            <a:r>
              <a:rPr lang="en-US" sz="1200" dirty="0" smtClean="0">
                <a:latin typeface="Century Gothic" pitchFamily="34" charset="0"/>
              </a:rPr>
              <a:t>.  </a:t>
            </a:r>
            <a:r>
              <a:rPr lang="en-US" sz="1200" dirty="0" err="1" smtClean="0">
                <a:latin typeface="Century Gothic" pitchFamily="34" charset="0"/>
              </a:rPr>
              <a:t>Director’smessage</a:t>
            </a:r>
            <a:endParaRPr lang="en-US" sz="1200" dirty="0">
              <a:latin typeface="Century Gothic" pitchFamily="34" charset="0"/>
            </a:endParaRPr>
          </a:p>
        </p:txBody>
      </p:sp>
      <p:sp>
        <p:nvSpPr>
          <p:cNvPr id="61" name="TextBox 60"/>
          <p:cNvSpPr txBox="1"/>
          <p:nvPr/>
        </p:nvSpPr>
        <p:spPr>
          <a:xfrm>
            <a:off x="990600" y="5067300"/>
            <a:ext cx="2743200" cy="276999"/>
          </a:xfrm>
          <a:prstGeom prst="rect">
            <a:avLst/>
          </a:prstGeom>
          <a:noFill/>
        </p:spPr>
        <p:txBody>
          <a:bodyPr wrap="square" rtlCol="0">
            <a:spAutoFit/>
          </a:bodyPr>
          <a:lstStyle/>
          <a:p>
            <a:r>
              <a:rPr lang="en-US" sz="1200" dirty="0" smtClean="0">
                <a:latin typeface="Century Gothic" pitchFamily="34" charset="0"/>
              </a:rPr>
              <a:t> 6.   Program Outcomes</a:t>
            </a:r>
            <a:endParaRPr lang="en-US" sz="1200" dirty="0">
              <a:latin typeface="Century Gothic" pitchFamily="34" charset="0"/>
            </a:endParaRPr>
          </a:p>
        </p:txBody>
      </p:sp>
      <p:sp>
        <p:nvSpPr>
          <p:cNvPr id="62" name="TextBox 61"/>
          <p:cNvSpPr txBox="1"/>
          <p:nvPr/>
        </p:nvSpPr>
        <p:spPr>
          <a:xfrm>
            <a:off x="1066800" y="5448300"/>
            <a:ext cx="2895600" cy="276999"/>
          </a:xfrm>
          <a:prstGeom prst="rect">
            <a:avLst/>
          </a:prstGeom>
          <a:noFill/>
        </p:spPr>
        <p:txBody>
          <a:bodyPr wrap="square" rtlCol="0">
            <a:spAutoFit/>
          </a:bodyPr>
          <a:lstStyle/>
          <a:p>
            <a:r>
              <a:rPr lang="en-US" sz="1200" dirty="0" smtClean="0">
                <a:latin typeface="Century Gothic" pitchFamily="34" charset="0"/>
              </a:rPr>
              <a:t>7.  </a:t>
            </a:r>
            <a:r>
              <a:rPr lang="en-US" sz="1200" dirty="0" err="1" smtClean="0">
                <a:latin typeface="Century Gothic" pitchFamily="34" charset="0"/>
              </a:rPr>
              <a:t>Preplacement</a:t>
            </a:r>
            <a:r>
              <a:rPr lang="en-US" sz="1200" dirty="0" smtClean="0">
                <a:latin typeface="Century Gothic" pitchFamily="34" charset="0"/>
              </a:rPr>
              <a:t> </a:t>
            </a:r>
            <a:r>
              <a:rPr lang="en-US" sz="1200" dirty="0" err="1" smtClean="0">
                <a:latin typeface="Century Gothic" pitchFamily="34" charset="0"/>
              </a:rPr>
              <a:t>Traning</a:t>
            </a:r>
            <a:endParaRPr lang="en-US" sz="1200" dirty="0">
              <a:latin typeface="Century Gothic" pitchFamily="34" charset="0"/>
            </a:endParaRPr>
          </a:p>
        </p:txBody>
      </p:sp>
      <p:sp>
        <p:nvSpPr>
          <p:cNvPr id="63" name="TextBox 62"/>
          <p:cNvSpPr txBox="1"/>
          <p:nvPr/>
        </p:nvSpPr>
        <p:spPr>
          <a:xfrm>
            <a:off x="990600" y="5905500"/>
            <a:ext cx="2436421" cy="276999"/>
          </a:xfrm>
          <a:prstGeom prst="rect">
            <a:avLst/>
          </a:prstGeom>
          <a:noFill/>
        </p:spPr>
        <p:txBody>
          <a:bodyPr wrap="square" rtlCol="0">
            <a:spAutoFit/>
          </a:bodyPr>
          <a:lstStyle/>
          <a:p>
            <a:r>
              <a:rPr lang="en-US" sz="1200" dirty="0" smtClean="0">
                <a:latin typeface="Century Gothic" pitchFamily="34" charset="0"/>
              </a:rPr>
              <a:t>  9.  Induction Day</a:t>
            </a:r>
            <a:endParaRPr lang="en-US" sz="1200" dirty="0">
              <a:latin typeface="Century Gothic" pitchFamily="34" charset="0"/>
            </a:endParaRPr>
          </a:p>
        </p:txBody>
      </p:sp>
      <p:sp>
        <p:nvSpPr>
          <p:cNvPr id="64" name="object 45"/>
          <p:cNvSpPr/>
          <p:nvPr/>
        </p:nvSpPr>
        <p:spPr>
          <a:xfrm>
            <a:off x="990600" y="56769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a:p>
        </p:txBody>
      </p:sp>
      <p:sp>
        <p:nvSpPr>
          <p:cNvPr id="65" name="object 45"/>
          <p:cNvSpPr/>
          <p:nvPr/>
        </p:nvSpPr>
        <p:spPr>
          <a:xfrm>
            <a:off x="990600" y="50673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a:p>
        </p:txBody>
      </p:sp>
      <p:sp>
        <p:nvSpPr>
          <p:cNvPr id="67" name="object 45"/>
          <p:cNvSpPr/>
          <p:nvPr/>
        </p:nvSpPr>
        <p:spPr>
          <a:xfrm>
            <a:off x="990600" y="53721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a:p>
        </p:txBody>
      </p:sp>
      <p:sp>
        <p:nvSpPr>
          <p:cNvPr id="69" name="object 45"/>
          <p:cNvSpPr/>
          <p:nvPr/>
        </p:nvSpPr>
        <p:spPr>
          <a:xfrm>
            <a:off x="990600" y="67437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a:p>
        </p:txBody>
      </p:sp>
      <p:cxnSp>
        <p:nvCxnSpPr>
          <p:cNvPr id="73" name="Straight Connector 72"/>
          <p:cNvCxnSpPr/>
          <p:nvPr/>
        </p:nvCxnSpPr>
        <p:spPr>
          <a:xfrm flipV="1">
            <a:off x="983673" y="5902036"/>
            <a:ext cx="4930239" cy="84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0600" y="6134100"/>
            <a:ext cx="4918364" cy="123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0600" y="6438900"/>
            <a:ext cx="495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95548" y="6427024"/>
            <a:ext cx="2362200" cy="276999"/>
          </a:xfrm>
          <a:prstGeom prst="rect">
            <a:avLst/>
          </a:prstGeom>
          <a:noFill/>
        </p:spPr>
        <p:txBody>
          <a:bodyPr wrap="square" rtlCol="0">
            <a:spAutoFit/>
          </a:bodyPr>
          <a:lstStyle/>
          <a:p>
            <a:r>
              <a:rPr lang="en-US" sz="1200" dirty="0" smtClean="0">
                <a:latin typeface="Century Gothic" pitchFamily="34" charset="0"/>
              </a:rPr>
              <a:t>11.  Achievements</a:t>
            </a:r>
            <a:endParaRPr lang="en-US" sz="1200" dirty="0">
              <a:latin typeface="Century Gothic" pitchFamily="34" charset="0"/>
            </a:endParaRPr>
          </a:p>
        </p:txBody>
      </p:sp>
      <p:sp>
        <p:nvSpPr>
          <p:cNvPr id="87" name="TextBox 86"/>
          <p:cNvSpPr txBox="1"/>
          <p:nvPr/>
        </p:nvSpPr>
        <p:spPr>
          <a:xfrm>
            <a:off x="1295400" y="7353300"/>
            <a:ext cx="76200" cy="369332"/>
          </a:xfrm>
          <a:prstGeom prst="rect">
            <a:avLst/>
          </a:prstGeom>
          <a:noFill/>
        </p:spPr>
        <p:txBody>
          <a:bodyPr wrap="square" rtlCol="0">
            <a:spAutoFit/>
          </a:bodyPr>
          <a:lstStyle/>
          <a:p>
            <a:endParaRPr lang="en-US" dirty="0"/>
          </a:p>
        </p:txBody>
      </p:sp>
      <p:sp>
        <p:nvSpPr>
          <p:cNvPr id="88" name="TextBox 87"/>
          <p:cNvSpPr txBox="1"/>
          <p:nvPr/>
        </p:nvSpPr>
        <p:spPr>
          <a:xfrm>
            <a:off x="990600" y="6743700"/>
            <a:ext cx="1905000" cy="276999"/>
          </a:xfrm>
          <a:prstGeom prst="rect">
            <a:avLst/>
          </a:prstGeom>
          <a:noFill/>
        </p:spPr>
        <p:txBody>
          <a:bodyPr wrap="square" rtlCol="0">
            <a:spAutoFit/>
          </a:bodyPr>
          <a:lstStyle/>
          <a:p>
            <a:r>
              <a:rPr lang="en-US" sz="1200" dirty="0" smtClean="0">
                <a:latin typeface="Century Gothic" pitchFamily="34" charset="0"/>
              </a:rPr>
              <a:t> 12.  Editorial Board</a:t>
            </a:r>
            <a:endParaRPr lang="en-US" sz="1200" dirty="0">
              <a:latin typeface="Century Gothic" pitchFamily="34" charset="0"/>
            </a:endParaRPr>
          </a:p>
        </p:txBody>
      </p:sp>
      <p:sp>
        <p:nvSpPr>
          <p:cNvPr id="89" name="TextBox 88"/>
          <p:cNvSpPr txBox="1"/>
          <p:nvPr/>
        </p:nvSpPr>
        <p:spPr>
          <a:xfrm>
            <a:off x="1282012" y="7232072"/>
            <a:ext cx="45719" cy="369332"/>
          </a:xfrm>
          <a:prstGeom prst="rect">
            <a:avLst/>
          </a:prstGeom>
          <a:noFill/>
        </p:spPr>
        <p:txBody>
          <a:bodyPr wrap="square" rtlCol="0">
            <a:spAutoFit/>
          </a:bodyPr>
          <a:lstStyle/>
          <a:p>
            <a:endParaRPr lang="en-US"/>
          </a:p>
        </p:txBody>
      </p:sp>
      <p:sp>
        <p:nvSpPr>
          <p:cNvPr id="90" name="TextBox 89"/>
          <p:cNvSpPr txBox="1"/>
          <p:nvPr/>
        </p:nvSpPr>
        <p:spPr>
          <a:xfrm>
            <a:off x="914400" y="4762500"/>
            <a:ext cx="3429000" cy="276999"/>
          </a:xfrm>
          <a:prstGeom prst="rect">
            <a:avLst/>
          </a:prstGeom>
          <a:noFill/>
        </p:spPr>
        <p:txBody>
          <a:bodyPr wrap="square" rtlCol="0">
            <a:spAutoFit/>
          </a:bodyPr>
          <a:lstStyle/>
          <a:p>
            <a:r>
              <a:rPr lang="en-US" sz="1200" dirty="0" smtClean="0">
                <a:latin typeface="Century Gothic" pitchFamily="34" charset="0"/>
              </a:rPr>
              <a:t>  5.  Vision, Mission of Department</a:t>
            </a:r>
            <a:endParaRPr lang="en-US" sz="1200" dirty="0">
              <a:latin typeface="Century Gothic" pitchFamily="34" charset="0"/>
            </a:endParaRPr>
          </a:p>
        </p:txBody>
      </p:sp>
      <p:sp>
        <p:nvSpPr>
          <p:cNvPr id="37" name="object 8"/>
          <p:cNvSpPr txBox="1">
            <a:spLocks/>
          </p:cNvSpPr>
          <p:nvPr/>
        </p:nvSpPr>
        <p:spPr>
          <a:xfrm>
            <a:off x="0" y="190500"/>
            <a:ext cx="1343036" cy="952500"/>
          </a:xfrm>
          <a:prstGeom prst="rect">
            <a:avLst/>
          </a:prstGeom>
          <a:blipFill>
            <a:blip r:embed="rId4"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p:cNvSpPr/>
          <p:nvPr/>
        </p:nvSpPr>
        <p:spPr>
          <a:xfrm>
            <a:off x="302731" y="644657"/>
            <a:ext cx="6259614" cy="8420773"/>
          </a:xfrm>
          <a:prstGeom prst="rect">
            <a:avLst/>
          </a:prstGeom>
          <a:blipFill>
            <a:blip r:embed="rId2" cstate="print"/>
            <a:stretch>
              <a:fillRect/>
            </a:stretch>
          </a:blipFill>
        </p:spPr>
        <p:txBody>
          <a:bodyPr wrap="square" lIns="0" tIns="0" rIns="0" bIns="0" rtlCol="0"/>
          <a:lstStyle/>
          <a:p>
            <a:endParaRPr dirty="0"/>
          </a:p>
        </p:txBody>
      </p:sp>
      <p:sp>
        <p:nvSpPr>
          <p:cNvPr id="3" name="object 2"/>
          <p:cNvSpPr/>
          <p:nvPr/>
        </p:nvSpPr>
        <p:spPr>
          <a:xfrm>
            <a:off x="0" y="0"/>
            <a:ext cx="6858000" cy="510031"/>
          </a:xfrm>
          <a:prstGeom prst="rect">
            <a:avLst/>
          </a:prstGeom>
          <a:blipFill>
            <a:blip r:embed="rId3" cstate="print"/>
            <a:stretch>
              <a:fillRect/>
            </a:stretch>
          </a:blipFill>
        </p:spPr>
        <p:txBody>
          <a:bodyPr wrap="square" lIns="0" tIns="0" rIns="0" bIns="0" rtlCol="0"/>
          <a:lstStyle/>
          <a:p>
            <a:endParaRPr/>
          </a:p>
        </p:txBody>
      </p:sp>
      <p:pic>
        <p:nvPicPr>
          <p:cNvPr id="4098" name="Picture 2"/>
          <p:cNvPicPr>
            <a:picLocks noChangeAspect="1" noChangeArrowheads="1"/>
          </p:cNvPicPr>
          <p:nvPr/>
        </p:nvPicPr>
        <p:blipFill>
          <a:blip r:embed="rId4" cstate="print"/>
          <a:srcRect/>
          <a:stretch>
            <a:fillRect/>
          </a:stretch>
        </p:blipFill>
        <p:spPr bwMode="auto">
          <a:xfrm>
            <a:off x="1373188" y="3162300"/>
            <a:ext cx="1716088" cy="1752600"/>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4099" name="Picture 3"/>
          <p:cNvPicPr>
            <a:picLocks noChangeAspect="1" noChangeArrowheads="1"/>
          </p:cNvPicPr>
          <p:nvPr/>
        </p:nvPicPr>
        <p:blipFill>
          <a:blip r:embed="rId5" cstate="print"/>
          <a:srcRect/>
          <a:stretch>
            <a:fillRect/>
          </a:stretch>
        </p:blipFill>
        <p:spPr bwMode="auto">
          <a:xfrm>
            <a:off x="3886200" y="6134100"/>
            <a:ext cx="1676400" cy="1974742"/>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4100" name="Picture 4"/>
          <p:cNvPicPr>
            <a:picLocks noChangeAspect="1" noChangeArrowheads="1"/>
          </p:cNvPicPr>
          <p:nvPr/>
        </p:nvPicPr>
        <p:blipFill>
          <a:blip r:embed="rId6" cstate="print"/>
          <a:srcRect/>
          <a:stretch>
            <a:fillRect/>
          </a:stretch>
        </p:blipFill>
        <p:spPr bwMode="auto">
          <a:xfrm>
            <a:off x="3733800" y="3162300"/>
            <a:ext cx="1600201" cy="17526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9" name="TextBox 8"/>
          <p:cNvSpPr txBox="1"/>
          <p:nvPr/>
        </p:nvSpPr>
        <p:spPr>
          <a:xfrm>
            <a:off x="1447800" y="2324100"/>
            <a:ext cx="1752600" cy="646331"/>
          </a:xfrm>
          <a:prstGeom prst="rect">
            <a:avLst/>
          </a:prstGeom>
          <a:noFill/>
        </p:spPr>
        <p:txBody>
          <a:bodyPr wrap="square" rtlCol="0">
            <a:spAutoFit/>
          </a:bodyPr>
          <a:lstStyle/>
          <a:p>
            <a:pPr>
              <a:buFont typeface="Wingdings" pitchFamily="2" charset="2"/>
              <a:buChar char="§"/>
            </a:pPr>
            <a:r>
              <a:rPr lang="en-US" dirty="0" smtClean="0"/>
              <a:t> Sakshi Sharma (3</a:t>
            </a:r>
            <a:r>
              <a:rPr lang="en-US" baseline="30000" dirty="0" smtClean="0"/>
              <a:t>rd</a:t>
            </a:r>
            <a:r>
              <a:rPr lang="en-US" dirty="0" smtClean="0"/>
              <a:t> year)</a:t>
            </a:r>
            <a:endParaRPr lang="en-IN" dirty="0"/>
          </a:p>
        </p:txBody>
      </p:sp>
      <p:sp>
        <p:nvSpPr>
          <p:cNvPr id="10" name="TextBox 9"/>
          <p:cNvSpPr txBox="1"/>
          <p:nvPr/>
        </p:nvSpPr>
        <p:spPr>
          <a:xfrm>
            <a:off x="1295400" y="5295900"/>
            <a:ext cx="2133600" cy="646331"/>
          </a:xfrm>
          <a:prstGeom prst="rect">
            <a:avLst/>
          </a:prstGeom>
          <a:noFill/>
        </p:spPr>
        <p:txBody>
          <a:bodyPr wrap="square" rtlCol="0">
            <a:spAutoFit/>
          </a:bodyPr>
          <a:lstStyle/>
          <a:p>
            <a:pPr>
              <a:buFont typeface="Wingdings" pitchFamily="2" charset="2"/>
              <a:buChar char="§"/>
            </a:pPr>
            <a:r>
              <a:rPr lang="en-US" dirty="0" smtClean="0"/>
              <a:t> Manu Sharma </a:t>
            </a:r>
          </a:p>
          <a:p>
            <a:r>
              <a:rPr lang="en-US" dirty="0" smtClean="0"/>
              <a:t>(3</a:t>
            </a:r>
            <a:r>
              <a:rPr lang="en-US" baseline="30000" dirty="0" smtClean="0"/>
              <a:t>rd</a:t>
            </a:r>
            <a:r>
              <a:rPr lang="en-US" dirty="0" smtClean="0"/>
              <a:t> year)</a:t>
            </a:r>
            <a:endParaRPr lang="en-IN" dirty="0"/>
          </a:p>
        </p:txBody>
      </p:sp>
      <p:sp>
        <p:nvSpPr>
          <p:cNvPr id="11" name="TextBox 10"/>
          <p:cNvSpPr txBox="1"/>
          <p:nvPr/>
        </p:nvSpPr>
        <p:spPr>
          <a:xfrm>
            <a:off x="3505200" y="2324100"/>
            <a:ext cx="2209800" cy="646331"/>
          </a:xfrm>
          <a:prstGeom prst="rect">
            <a:avLst/>
          </a:prstGeom>
          <a:noFill/>
        </p:spPr>
        <p:txBody>
          <a:bodyPr wrap="square" rtlCol="0">
            <a:spAutoFit/>
          </a:bodyPr>
          <a:lstStyle/>
          <a:p>
            <a:pPr>
              <a:buFont typeface="Wingdings" pitchFamily="2" charset="2"/>
              <a:buChar char="§"/>
            </a:pPr>
            <a:r>
              <a:rPr lang="en-US" dirty="0" smtClean="0"/>
              <a:t> Akanksha Sinha </a:t>
            </a:r>
          </a:p>
          <a:p>
            <a:r>
              <a:rPr lang="en-US" dirty="0" smtClean="0"/>
              <a:t>(3</a:t>
            </a:r>
            <a:r>
              <a:rPr lang="en-US" baseline="30000" dirty="0" smtClean="0"/>
              <a:t>rd</a:t>
            </a:r>
            <a:r>
              <a:rPr lang="en-US" dirty="0" smtClean="0"/>
              <a:t> year)</a:t>
            </a:r>
            <a:endParaRPr lang="en-IN" dirty="0"/>
          </a:p>
        </p:txBody>
      </p:sp>
      <p:sp>
        <p:nvSpPr>
          <p:cNvPr id="12" name="TextBox 11"/>
          <p:cNvSpPr txBox="1"/>
          <p:nvPr/>
        </p:nvSpPr>
        <p:spPr>
          <a:xfrm>
            <a:off x="3810000" y="5372100"/>
            <a:ext cx="1981200" cy="646331"/>
          </a:xfrm>
          <a:prstGeom prst="rect">
            <a:avLst/>
          </a:prstGeom>
          <a:noFill/>
        </p:spPr>
        <p:txBody>
          <a:bodyPr wrap="square" rtlCol="0">
            <a:spAutoFit/>
          </a:bodyPr>
          <a:lstStyle/>
          <a:p>
            <a:pPr>
              <a:buFont typeface="Wingdings" pitchFamily="2" charset="2"/>
              <a:buChar char="§"/>
            </a:pPr>
            <a:r>
              <a:rPr lang="en-US" dirty="0" smtClean="0"/>
              <a:t> Mridula Soni </a:t>
            </a:r>
          </a:p>
          <a:p>
            <a:r>
              <a:rPr lang="en-US" dirty="0" smtClean="0"/>
              <a:t>(3</a:t>
            </a:r>
            <a:r>
              <a:rPr lang="en-US" baseline="30000" dirty="0" smtClean="0"/>
              <a:t>rd</a:t>
            </a:r>
            <a:r>
              <a:rPr lang="en-US" dirty="0" smtClean="0"/>
              <a:t> year)</a:t>
            </a:r>
            <a:endParaRPr lang="en-IN" dirty="0"/>
          </a:p>
        </p:txBody>
      </p:sp>
      <p:pic>
        <p:nvPicPr>
          <p:cNvPr id="13" name="Picture 4"/>
          <p:cNvPicPr>
            <a:picLocks noChangeAspect="1" noChangeArrowheads="1"/>
          </p:cNvPicPr>
          <p:nvPr/>
        </p:nvPicPr>
        <p:blipFill>
          <a:blip r:embed="rId7" cstate="print"/>
          <a:srcRect/>
          <a:stretch>
            <a:fillRect/>
          </a:stretch>
        </p:blipFill>
        <p:spPr bwMode="auto">
          <a:xfrm>
            <a:off x="1374913" y="6210300"/>
            <a:ext cx="1749287" cy="18288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15" name="object 8"/>
          <p:cNvSpPr txBox="1">
            <a:spLocks/>
          </p:cNvSpPr>
          <p:nvPr/>
        </p:nvSpPr>
        <p:spPr>
          <a:xfrm>
            <a:off x="5514964" y="0"/>
            <a:ext cx="1343036" cy="952500"/>
          </a:xfrm>
          <a:prstGeom prst="rect">
            <a:avLst/>
          </a:prstGeom>
          <a:blipFill>
            <a:blip r:embed="rId8"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p:nvPr/>
        </p:nvSpPr>
        <p:spPr>
          <a:xfrm>
            <a:off x="0" y="0"/>
            <a:ext cx="6858000" cy="510031"/>
          </a:xfrm>
          <a:prstGeom prst="rect">
            <a:avLst/>
          </a:prstGeom>
          <a:blipFill>
            <a:blip r:embed="rId2" cstate="print"/>
            <a:stretch>
              <a:fillRect/>
            </a:stretch>
          </a:blipFill>
        </p:spPr>
        <p:txBody>
          <a:bodyPr wrap="square" lIns="0" tIns="0" rIns="0" bIns="0" rtlCol="0"/>
          <a:lstStyle/>
          <a:p>
            <a:endParaRPr/>
          </a:p>
        </p:txBody>
      </p:sp>
      <p:sp>
        <p:nvSpPr>
          <p:cNvPr id="10" name="object 8"/>
          <p:cNvSpPr txBox="1">
            <a:spLocks/>
          </p:cNvSpPr>
          <p:nvPr/>
        </p:nvSpPr>
        <p:spPr>
          <a:xfrm>
            <a:off x="5334000" y="190500"/>
            <a:ext cx="1343036" cy="952500"/>
          </a:xfrm>
          <a:prstGeom prst="rect">
            <a:avLst/>
          </a:prstGeom>
          <a:blipFill>
            <a:blip r:embed="rId3"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
        <p:nvSpPr>
          <p:cNvPr id="9" name="object 4"/>
          <p:cNvSpPr/>
          <p:nvPr/>
        </p:nvSpPr>
        <p:spPr>
          <a:xfrm>
            <a:off x="0" y="6210300"/>
            <a:ext cx="6858000" cy="3507574"/>
          </a:xfrm>
          <a:prstGeom prst="rect">
            <a:avLst/>
          </a:prstGeom>
          <a:blipFill>
            <a:blip r:embed="rId4" cstate="print"/>
            <a:stretch>
              <a:fillRect/>
            </a:stretch>
          </a:blipFill>
        </p:spPr>
        <p:txBody>
          <a:bodyPr wrap="square" lIns="0" tIns="0" rIns="0" bIns="0" rtlCol="0"/>
          <a:lstStyle/>
          <a:p>
            <a:endParaRPr dirty="0"/>
          </a:p>
        </p:txBody>
      </p:sp>
      <p:sp>
        <p:nvSpPr>
          <p:cNvPr id="11" name="object 8"/>
          <p:cNvSpPr/>
          <p:nvPr/>
        </p:nvSpPr>
        <p:spPr>
          <a:xfrm>
            <a:off x="381000" y="876300"/>
            <a:ext cx="6324600" cy="8496300"/>
          </a:xfrm>
          <a:prstGeom prst="rect">
            <a:avLst/>
          </a:prstGeom>
          <a:blipFill>
            <a:blip r:embed="rId5" cstate="print"/>
            <a:stretch>
              <a:fillRect/>
            </a:stretch>
          </a:blipFill>
        </p:spPr>
        <p:txBody>
          <a:bodyPr wrap="square" lIns="0" tIns="0" rIns="0" bIns="0" rtlCol="0"/>
          <a:lstStyle/>
          <a:p>
            <a:r>
              <a:rPr lang="en-US" dirty="0" smtClean="0"/>
              <a:t> </a:t>
            </a:r>
            <a:endParaRPr dirty="0"/>
          </a:p>
        </p:txBody>
      </p:sp>
      <p:pic>
        <p:nvPicPr>
          <p:cNvPr id="12" name="Picture 11"/>
          <p:cNvPicPr>
            <a:picLocks noChangeAspect="1" noChangeArrowheads="1"/>
          </p:cNvPicPr>
          <p:nvPr/>
        </p:nvPicPr>
        <p:blipFill>
          <a:blip r:embed="rId6" cstate="print"/>
          <a:srcRect/>
          <a:stretch>
            <a:fillRect/>
          </a:stretch>
        </p:blipFill>
        <p:spPr bwMode="auto">
          <a:xfrm>
            <a:off x="1295401" y="4686300"/>
            <a:ext cx="1600199" cy="1393902"/>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13" name="Picture 2"/>
          <p:cNvPicPr>
            <a:picLocks noChangeAspect="1" noChangeArrowheads="1"/>
          </p:cNvPicPr>
          <p:nvPr/>
        </p:nvPicPr>
        <p:blipFill>
          <a:blip r:embed="rId7" cstate="print"/>
          <a:srcRect/>
          <a:stretch>
            <a:fillRect/>
          </a:stretch>
        </p:blipFill>
        <p:spPr bwMode="auto">
          <a:xfrm>
            <a:off x="3657600" y="4686300"/>
            <a:ext cx="1600200" cy="135859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15" name="TextBox 14"/>
          <p:cNvSpPr txBox="1"/>
          <p:nvPr/>
        </p:nvSpPr>
        <p:spPr>
          <a:xfrm>
            <a:off x="1422400" y="2313878"/>
            <a:ext cx="1778000" cy="2031325"/>
          </a:xfrm>
          <a:prstGeom prst="rect">
            <a:avLst/>
          </a:prstGeom>
          <a:noFill/>
        </p:spPr>
        <p:txBody>
          <a:bodyPr wrap="square" rtlCol="0">
            <a:spAutoFit/>
          </a:bodyPr>
          <a:lstStyle/>
          <a:p>
            <a:endParaRPr lang="en-US" dirty="0" smtClean="0"/>
          </a:p>
          <a:p>
            <a:pPr>
              <a:buFont typeface="Wingdings" pitchFamily="2" charset="2"/>
              <a:buChar char="§"/>
            </a:pPr>
            <a:endParaRPr lang="en-US" dirty="0" smtClean="0"/>
          </a:p>
          <a:p>
            <a:pPr>
              <a:buFont typeface="Wingdings" pitchFamily="2" charset="2"/>
              <a:buChar char="§"/>
            </a:pPr>
            <a:endParaRPr lang="en-US" dirty="0" smtClean="0"/>
          </a:p>
          <a:p>
            <a:pPr>
              <a:buFont typeface="Wingdings" pitchFamily="2" charset="2"/>
              <a:buChar char="§"/>
            </a:pPr>
            <a:endParaRPr lang="en-US" dirty="0" smtClean="0"/>
          </a:p>
          <a:p>
            <a:pPr>
              <a:buFont typeface="Wingdings" pitchFamily="2" charset="2"/>
              <a:buChar char="§"/>
            </a:pPr>
            <a:endParaRPr lang="en-US" dirty="0" smtClean="0"/>
          </a:p>
          <a:p>
            <a:pPr>
              <a:buFont typeface="Wingdings" pitchFamily="2" charset="2"/>
              <a:buChar char="§"/>
            </a:pPr>
            <a:r>
              <a:rPr lang="en-US" dirty="0" err="1" smtClean="0"/>
              <a:t>Ujjwal</a:t>
            </a:r>
            <a:r>
              <a:rPr lang="en-US" dirty="0" smtClean="0"/>
              <a:t> Sharma </a:t>
            </a:r>
          </a:p>
          <a:p>
            <a:r>
              <a:rPr lang="en-US" dirty="0" smtClean="0"/>
              <a:t>(2</a:t>
            </a:r>
            <a:r>
              <a:rPr lang="en-US" baseline="30000" dirty="0" smtClean="0"/>
              <a:t>nd</a:t>
            </a:r>
            <a:r>
              <a:rPr lang="en-US" dirty="0" smtClean="0"/>
              <a:t> year) </a:t>
            </a:r>
            <a:endParaRPr lang="en-IN" dirty="0"/>
          </a:p>
        </p:txBody>
      </p:sp>
      <p:sp>
        <p:nvSpPr>
          <p:cNvPr id="16" name="TextBox 15"/>
          <p:cNvSpPr txBox="1"/>
          <p:nvPr/>
        </p:nvSpPr>
        <p:spPr>
          <a:xfrm>
            <a:off x="3505200" y="3695700"/>
            <a:ext cx="2946400" cy="646331"/>
          </a:xfrm>
          <a:prstGeom prst="rect">
            <a:avLst/>
          </a:prstGeom>
          <a:noFill/>
        </p:spPr>
        <p:txBody>
          <a:bodyPr wrap="square" rtlCol="0">
            <a:spAutoFit/>
          </a:bodyPr>
          <a:lstStyle/>
          <a:p>
            <a:pPr>
              <a:buFont typeface="Wingdings" pitchFamily="2" charset="2"/>
              <a:buChar char="§"/>
            </a:pPr>
            <a:r>
              <a:rPr lang="en-US" dirty="0" smtClean="0"/>
              <a:t> Shashwat Tripathi </a:t>
            </a:r>
          </a:p>
          <a:p>
            <a:r>
              <a:rPr lang="en-IN" dirty="0" smtClean="0"/>
              <a:t>(2</a:t>
            </a:r>
            <a:r>
              <a:rPr lang="en-IN" baseline="30000" dirty="0" smtClean="0"/>
              <a:t>nd</a:t>
            </a:r>
            <a:r>
              <a:rPr lang="en-IN" dirty="0" smtClean="0"/>
              <a:t> year)</a:t>
            </a:r>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8000" cy="510031"/>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6563868" y="510031"/>
            <a:ext cx="294640" cy="0"/>
          </a:xfrm>
          <a:custGeom>
            <a:avLst/>
            <a:gdLst/>
            <a:ahLst/>
            <a:cxnLst/>
            <a:rect l="l" t="t" r="r" b="b"/>
            <a:pathLst>
              <a:path w="294640">
                <a:moveTo>
                  <a:pt x="0" y="0"/>
                </a:moveTo>
                <a:lnTo>
                  <a:pt x="294131" y="0"/>
                </a:lnTo>
              </a:path>
            </a:pathLst>
          </a:custGeom>
          <a:ln w="19047">
            <a:solidFill>
              <a:srgbClr val="FEFEFE"/>
            </a:solidFill>
          </a:ln>
        </p:spPr>
        <p:txBody>
          <a:bodyPr wrap="square" lIns="0" tIns="0" rIns="0" bIns="0" rtlCol="0"/>
          <a:lstStyle/>
          <a:p>
            <a:endParaRPr dirty="0"/>
          </a:p>
        </p:txBody>
      </p:sp>
      <p:sp>
        <p:nvSpPr>
          <p:cNvPr id="4" name="object 4"/>
          <p:cNvSpPr/>
          <p:nvPr/>
        </p:nvSpPr>
        <p:spPr>
          <a:xfrm>
            <a:off x="0" y="510031"/>
            <a:ext cx="5965190" cy="0"/>
          </a:xfrm>
          <a:custGeom>
            <a:avLst/>
            <a:gdLst/>
            <a:ahLst/>
            <a:cxnLst/>
            <a:rect l="l" t="t" r="r" b="b"/>
            <a:pathLst>
              <a:path w="5965190">
                <a:moveTo>
                  <a:pt x="0" y="0"/>
                </a:moveTo>
                <a:lnTo>
                  <a:pt x="5965139" y="0"/>
                </a:lnTo>
              </a:path>
            </a:pathLst>
          </a:custGeom>
          <a:ln w="19047">
            <a:solidFill>
              <a:srgbClr val="FEFEFE"/>
            </a:solidFill>
          </a:ln>
        </p:spPr>
        <p:txBody>
          <a:bodyPr wrap="square" lIns="0" tIns="0" rIns="0" bIns="0" rtlCol="0"/>
          <a:lstStyle/>
          <a:p>
            <a:endParaRPr dirty="0"/>
          </a:p>
        </p:txBody>
      </p:sp>
      <p:sp>
        <p:nvSpPr>
          <p:cNvPr id="5" name="object 5"/>
          <p:cNvSpPr/>
          <p:nvPr/>
        </p:nvSpPr>
        <p:spPr>
          <a:xfrm>
            <a:off x="0" y="5865024"/>
            <a:ext cx="6858000" cy="3507574"/>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5965139" y="190144"/>
            <a:ext cx="598805" cy="592455"/>
          </a:xfrm>
          <a:custGeom>
            <a:avLst/>
            <a:gdLst/>
            <a:ahLst/>
            <a:cxnLst/>
            <a:rect l="l" t="t" r="r" b="b"/>
            <a:pathLst>
              <a:path w="598804" h="592455">
                <a:moveTo>
                  <a:pt x="0" y="0"/>
                </a:moveTo>
                <a:lnTo>
                  <a:pt x="598728" y="0"/>
                </a:lnTo>
                <a:lnTo>
                  <a:pt x="598728" y="592201"/>
                </a:lnTo>
                <a:lnTo>
                  <a:pt x="0" y="592201"/>
                </a:lnTo>
                <a:lnTo>
                  <a:pt x="0" y="0"/>
                </a:lnTo>
                <a:close/>
              </a:path>
            </a:pathLst>
          </a:custGeom>
          <a:solidFill>
            <a:srgbClr val="FEFEFE"/>
          </a:solidFill>
        </p:spPr>
        <p:txBody>
          <a:bodyPr wrap="square" lIns="0" tIns="0" rIns="0" bIns="0" rtlCol="0"/>
          <a:lstStyle/>
          <a:p>
            <a:endParaRPr dirty="0"/>
          </a:p>
        </p:txBody>
      </p:sp>
      <p:sp>
        <p:nvSpPr>
          <p:cNvPr id="8" name="object 8"/>
          <p:cNvSpPr/>
          <p:nvPr/>
        </p:nvSpPr>
        <p:spPr>
          <a:xfrm>
            <a:off x="310960" y="973467"/>
            <a:ext cx="6236079" cy="8084715"/>
          </a:xfrm>
          <a:prstGeom prst="rect">
            <a:avLst/>
          </a:prstGeom>
          <a:blipFill>
            <a:blip r:embed="rId4" cstate="print"/>
            <a:stretch>
              <a:fillRect/>
            </a:stretch>
          </a:blipFill>
        </p:spPr>
        <p:txBody>
          <a:bodyPr wrap="square" lIns="0" tIns="0" rIns="0" bIns="0" rtlCol="0"/>
          <a:lstStyle/>
          <a:p>
            <a:endParaRPr dirty="0"/>
          </a:p>
        </p:txBody>
      </p:sp>
      <p:sp>
        <p:nvSpPr>
          <p:cNvPr id="9" name="object 9"/>
          <p:cNvSpPr/>
          <p:nvPr/>
        </p:nvSpPr>
        <p:spPr>
          <a:xfrm>
            <a:off x="310960" y="973467"/>
            <a:ext cx="2315551" cy="2022081"/>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2396451" y="973467"/>
            <a:ext cx="1683677" cy="1906511"/>
          </a:xfrm>
          <a:prstGeom prst="rect">
            <a:avLst/>
          </a:prstGeom>
          <a:blipFill>
            <a:blip r:embed="rId6" cstate="print"/>
            <a:stretch>
              <a:fillRect/>
            </a:stretch>
          </a:blipFill>
        </p:spPr>
        <p:txBody>
          <a:bodyPr wrap="square" lIns="0" tIns="0" rIns="0" bIns="0" rtlCol="0"/>
          <a:lstStyle/>
          <a:p>
            <a:endParaRPr dirty="0"/>
          </a:p>
        </p:txBody>
      </p:sp>
      <p:sp>
        <p:nvSpPr>
          <p:cNvPr id="13" name="object 13"/>
          <p:cNvSpPr/>
          <p:nvPr/>
        </p:nvSpPr>
        <p:spPr>
          <a:xfrm>
            <a:off x="3985488" y="973467"/>
            <a:ext cx="2561551" cy="1874329"/>
          </a:xfrm>
          <a:prstGeom prst="rect">
            <a:avLst/>
          </a:prstGeom>
          <a:blipFill>
            <a:blip r:embed="rId7" cstate="print"/>
            <a:stretch>
              <a:fillRect/>
            </a:stretch>
          </a:blipFill>
        </p:spPr>
        <p:txBody>
          <a:bodyPr wrap="square" lIns="0" tIns="0" rIns="0" bIns="0" rtlCol="0"/>
          <a:lstStyle/>
          <a:p>
            <a:endParaRPr dirty="0"/>
          </a:p>
        </p:txBody>
      </p:sp>
      <p:sp>
        <p:nvSpPr>
          <p:cNvPr id="15" name="object 15"/>
          <p:cNvSpPr/>
          <p:nvPr/>
        </p:nvSpPr>
        <p:spPr>
          <a:xfrm>
            <a:off x="4572000" y="2324100"/>
            <a:ext cx="2121230" cy="3241090"/>
          </a:xfrm>
          <a:prstGeom prst="rect">
            <a:avLst/>
          </a:prstGeom>
          <a:blipFill>
            <a:blip r:embed="rId8" cstate="print"/>
            <a:stretch>
              <a:fillRect/>
            </a:stretch>
          </a:blipFill>
        </p:spPr>
        <p:txBody>
          <a:bodyPr wrap="square" lIns="0" tIns="0" rIns="0" bIns="0" rtlCol="0"/>
          <a:lstStyle/>
          <a:p>
            <a:endParaRPr dirty="0"/>
          </a:p>
        </p:txBody>
      </p:sp>
      <p:sp>
        <p:nvSpPr>
          <p:cNvPr id="17" name="object 17"/>
          <p:cNvSpPr/>
          <p:nvPr/>
        </p:nvSpPr>
        <p:spPr>
          <a:xfrm>
            <a:off x="2433256" y="2408783"/>
            <a:ext cx="2220823" cy="1692198"/>
          </a:xfrm>
          <a:prstGeom prst="rect">
            <a:avLst/>
          </a:prstGeom>
          <a:blipFill>
            <a:blip r:embed="rId9" cstate="print"/>
            <a:stretch>
              <a:fillRect/>
            </a:stretch>
          </a:blipFill>
        </p:spPr>
        <p:txBody>
          <a:bodyPr wrap="square" lIns="0" tIns="0" rIns="0" bIns="0" rtlCol="0"/>
          <a:lstStyle/>
          <a:p>
            <a:endParaRPr dirty="0"/>
          </a:p>
        </p:txBody>
      </p:sp>
      <p:sp>
        <p:nvSpPr>
          <p:cNvPr id="19" name="object 19"/>
          <p:cNvSpPr/>
          <p:nvPr/>
        </p:nvSpPr>
        <p:spPr>
          <a:xfrm>
            <a:off x="310960" y="2576385"/>
            <a:ext cx="2328277" cy="1654086"/>
          </a:xfrm>
          <a:prstGeom prst="rect">
            <a:avLst/>
          </a:prstGeom>
          <a:blipFill>
            <a:blip r:embed="rId10" cstate="print"/>
            <a:stretch>
              <a:fillRect/>
            </a:stretch>
          </a:blipFill>
        </p:spPr>
        <p:txBody>
          <a:bodyPr wrap="square" lIns="0" tIns="0" rIns="0" bIns="0" rtlCol="0"/>
          <a:lstStyle/>
          <a:p>
            <a:endParaRPr dirty="0"/>
          </a:p>
        </p:txBody>
      </p:sp>
      <p:sp>
        <p:nvSpPr>
          <p:cNvPr id="21" name="object 21"/>
          <p:cNvSpPr/>
          <p:nvPr/>
        </p:nvSpPr>
        <p:spPr>
          <a:xfrm>
            <a:off x="2590800" y="3771900"/>
            <a:ext cx="2958249" cy="2103716"/>
          </a:xfrm>
          <a:prstGeom prst="rect">
            <a:avLst/>
          </a:prstGeom>
          <a:blipFill>
            <a:blip r:embed="rId11" cstate="print"/>
            <a:stretch>
              <a:fillRect/>
            </a:stretch>
          </a:blipFill>
        </p:spPr>
        <p:txBody>
          <a:bodyPr wrap="square" lIns="0" tIns="0" rIns="0" bIns="0" rtlCol="0"/>
          <a:lstStyle/>
          <a:p>
            <a:endParaRPr dirty="0"/>
          </a:p>
        </p:txBody>
      </p:sp>
      <p:sp>
        <p:nvSpPr>
          <p:cNvPr id="23" name="object 23"/>
          <p:cNvSpPr/>
          <p:nvPr/>
        </p:nvSpPr>
        <p:spPr>
          <a:xfrm>
            <a:off x="310960" y="3844709"/>
            <a:ext cx="1705354" cy="2657055"/>
          </a:xfrm>
          <a:prstGeom prst="rect">
            <a:avLst/>
          </a:prstGeom>
          <a:blipFill>
            <a:blip r:embed="rId12" cstate="print"/>
            <a:stretch>
              <a:fillRect/>
            </a:stretch>
          </a:blipFill>
        </p:spPr>
        <p:txBody>
          <a:bodyPr wrap="square" lIns="0" tIns="0" rIns="0" bIns="0" rtlCol="0"/>
          <a:lstStyle/>
          <a:p>
            <a:endParaRPr dirty="0"/>
          </a:p>
        </p:txBody>
      </p:sp>
      <p:sp>
        <p:nvSpPr>
          <p:cNvPr id="25" name="object 25"/>
          <p:cNvSpPr/>
          <p:nvPr/>
        </p:nvSpPr>
        <p:spPr>
          <a:xfrm>
            <a:off x="5237581" y="5096268"/>
            <a:ext cx="1309458" cy="2375166"/>
          </a:xfrm>
          <a:prstGeom prst="rect">
            <a:avLst/>
          </a:prstGeom>
          <a:blipFill>
            <a:blip r:embed="rId13" cstate="print"/>
            <a:stretch>
              <a:fillRect/>
            </a:stretch>
          </a:blipFill>
        </p:spPr>
        <p:txBody>
          <a:bodyPr wrap="square" lIns="0" tIns="0" rIns="0" bIns="0" rtlCol="0"/>
          <a:lstStyle/>
          <a:p>
            <a:endParaRPr dirty="0"/>
          </a:p>
        </p:txBody>
      </p:sp>
      <p:sp>
        <p:nvSpPr>
          <p:cNvPr id="27" name="object 27"/>
          <p:cNvSpPr/>
          <p:nvPr/>
        </p:nvSpPr>
        <p:spPr>
          <a:xfrm>
            <a:off x="3235642" y="5198859"/>
            <a:ext cx="2156498" cy="3169109"/>
          </a:xfrm>
          <a:prstGeom prst="rect">
            <a:avLst/>
          </a:prstGeom>
          <a:blipFill>
            <a:blip r:embed="rId14" cstate="print"/>
            <a:stretch>
              <a:fillRect/>
            </a:stretch>
          </a:blipFill>
        </p:spPr>
        <p:txBody>
          <a:bodyPr wrap="square" lIns="0" tIns="0" rIns="0" bIns="0" rtlCol="0"/>
          <a:lstStyle/>
          <a:p>
            <a:endParaRPr dirty="0"/>
          </a:p>
        </p:txBody>
      </p:sp>
      <p:sp>
        <p:nvSpPr>
          <p:cNvPr id="29" name="object 29"/>
          <p:cNvSpPr/>
          <p:nvPr/>
        </p:nvSpPr>
        <p:spPr>
          <a:xfrm>
            <a:off x="3681336" y="6649012"/>
            <a:ext cx="2865704" cy="2409170"/>
          </a:xfrm>
          <a:prstGeom prst="rect">
            <a:avLst/>
          </a:prstGeom>
          <a:blipFill>
            <a:blip r:embed="rId15" cstate="print"/>
            <a:stretch>
              <a:fillRect/>
            </a:stretch>
          </a:blipFill>
        </p:spPr>
        <p:txBody>
          <a:bodyPr wrap="square" lIns="0" tIns="0" rIns="0" bIns="0" rtlCol="0"/>
          <a:lstStyle/>
          <a:p>
            <a:endParaRPr dirty="0"/>
          </a:p>
        </p:txBody>
      </p:sp>
      <p:sp>
        <p:nvSpPr>
          <p:cNvPr id="31" name="object 31"/>
          <p:cNvSpPr/>
          <p:nvPr/>
        </p:nvSpPr>
        <p:spPr>
          <a:xfrm>
            <a:off x="310960" y="5453405"/>
            <a:ext cx="3190645" cy="2550261"/>
          </a:xfrm>
          <a:prstGeom prst="rect">
            <a:avLst/>
          </a:prstGeom>
          <a:blipFill>
            <a:blip r:embed="rId16" cstate="print"/>
            <a:stretch>
              <a:fillRect/>
            </a:stretch>
          </a:blipFill>
        </p:spPr>
        <p:txBody>
          <a:bodyPr wrap="square" lIns="0" tIns="0" rIns="0" bIns="0" rtlCol="0"/>
          <a:lstStyle/>
          <a:p>
            <a:endParaRPr dirty="0"/>
          </a:p>
        </p:txBody>
      </p:sp>
      <p:sp>
        <p:nvSpPr>
          <p:cNvPr id="33" name="object 33"/>
          <p:cNvSpPr/>
          <p:nvPr/>
        </p:nvSpPr>
        <p:spPr>
          <a:xfrm>
            <a:off x="310960" y="7543875"/>
            <a:ext cx="3717593" cy="1514307"/>
          </a:xfrm>
          <a:prstGeom prst="rect">
            <a:avLst/>
          </a:prstGeom>
          <a:blipFill>
            <a:blip r:embed="rId17" cstate="print"/>
            <a:stretch>
              <a:fillRect/>
            </a:stretch>
          </a:blipFill>
        </p:spPr>
        <p:txBody>
          <a:bodyPr wrap="square" lIns="0" tIns="0" rIns="0" bIns="0" rtlCol="0"/>
          <a:lstStyle/>
          <a:p>
            <a:endParaRPr dirty="0"/>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25400">
              <a:lnSpc>
                <a:spcPts val="1060"/>
              </a:lnSpc>
            </a:pPr>
            <a:r>
              <a:rPr dirty="0"/>
              <a:t>33</a:t>
            </a:r>
          </a:p>
        </p:txBody>
      </p:sp>
      <p:pic>
        <p:nvPicPr>
          <p:cNvPr id="1026" name="Picture 2" descr="C:\Users\EE25\Downloads\Daily News (1).jpg"/>
          <p:cNvPicPr>
            <a:picLocks noChangeAspect="1" noChangeArrowheads="1"/>
          </p:cNvPicPr>
          <p:nvPr/>
        </p:nvPicPr>
        <p:blipFill>
          <a:blip r:embed="rId18" cstate="print"/>
          <a:srcRect/>
          <a:stretch>
            <a:fillRect/>
          </a:stretch>
        </p:blipFill>
        <p:spPr bwMode="auto">
          <a:xfrm rot="1314927">
            <a:off x="4800600" y="876300"/>
            <a:ext cx="1676400" cy="2357478"/>
          </a:xfrm>
          <a:prstGeom prst="rect">
            <a:avLst/>
          </a:prstGeom>
        </p:spPr>
        <p:style>
          <a:lnRef idx="2">
            <a:schemeClr val="accent2"/>
          </a:lnRef>
          <a:fillRef idx="1">
            <a:schemeClr val="lt1"/>
          </a:fillRef>
          <a:effectRef idx="0">
            <a:schemeClr val="accent2"/>
          </a:effectRef>
          <a:fontRef idx="minor">
            <a:schemeClr val="dk1"/>
          </a:fontRef>
        </p:style>
      </p:pic>
      <p:pic>
        <p:nvPicPr>
          <p:cNvPr id="1027" name="Picture 3" descr="C:\Users\EE25\Downloads\Daily News.jpg"/>
          <p:cNvPicPr>
            <a:picLocks noChangeAspect="1" noChangeArrowheads="1"/>
          </p:cNvPicPr>
          <p:nvPr/>
        </p:nvPicPr>
        <p:blipFill>
          <a:blip r:embed="rId19" cstate="print"/>
          <a:srcRect/>
          <a:stretch>
            <a:fillRect/>
          </a:stretch>
        </p:blipFill>
        <p:spPr bwMode="auto">
          <a:xfrm rot="1503485">
            <a:off x="517883" y="1285455"/>
            <a:ext cx="2057400" cy="2183070"/>
          </a:xfrm>
          <a:prstGeom prst="rect">
            <a:avLst/>
          </a:prstGeom>
        </p:spPr>
        <p:style>
          <a:lnRef idx="2">
            <a:schemeClr val="accent2"/>
          </a:lnRef>
          <a:fillRef idx="1">
            <a:schemeClr val="lt1"/>
          </a:fillRef>
          <a:effectRef idx="0">
            <a:schemeClr val="accent2"/>
          </a:effectRef>
          <a:fontRef idx="minor">
            <a:schemeClr val="dk1"/>
          </a:fontRef>
        </p:style>
      </p:pic>
      <p:pic>
        <p:nvPicPr>
          <p:cNvPr id="1028" name="Picture 4" descr="C:\Users\EE25\Downloads\Mahanagar Times.jpg"/>
          <p:cNvPicPr>
            <a:picLocks noChangeAspect="1" noChangeArrowheads="1"/>
          </p:cNvPicPr>
          <p:nvPr/>
        </p:nvPicPr>
        <p:blipFill>
          <a:blip r:embed="rId20" cstate="print"/>
          <a:srcRect/>
          <a:stretch>
            <a:fillRect/>
          </a:stretch>
        </p:blipFill>
        <p:spPr bwMode="auto">
          <a:xfrm rot="1059589">
            <a:off x="3388354" y="3487713"/>
            <a:ext cx="3505200" cy="2286000"/>
          </a:xfrm>
          <a:prstGeom prst="rect">
            <a:avLst/>
          </a:prstGeom>
        </p:spPr>
        <p:style>
          <a:lnRef idx="2">
            <a:schemeClr val="accent2"/>
          </a:lnRef>
          <a:fillRef idx="1">
            <a:schemeClr val="lt1"/>
          </a:fillRef>
          <a:effectRef idx="0">
            <a:schemeClr val="accent2"/>
          </a:effectRef>
          <a:fontRef idx="minor">
            <a:schemeClr val="dk1"/>
          </a:fontRef>
        </p:style>
      </p:pic>
      <p:pic>
        <p:nvPicPr>
          <p:cNvPr id="1029" name="Picture 5" descr="C:\Users\EE25\Downloads\Navjyoti.gif"/>
          <p:cNvPicPr>
            <a:picLocks noChangeAspect="1" noChangeArrowheads="1"/>
          </p:cNvPicPr>
          <p:nvPr/>
        </p:nvPicPr>
        <p:blipFill>
          <a:blip r:embed="rId21" cstate="print"/>
          <a:srcRect/>
          <a:stretch>
            <a:fillRect/>
          </a:stretch>
        </p:blipFill>
        <p:spPr bwMode="auto">
          <a:xfrm rot="1319501">
            <a:off x="2667000" y="2171700"/>
            <a:ext cx="1981200" cy="1752600"/>
          </a:xfrm>
          <a:prstGeom prst="rect">
            <a:avLst/>
          </a:prstGeom>
        </p:spPr>
        <p:style>
          <a:lnRef idx="2">
            <a:schemeClr val="accent2"/>
          </a:lnRef>
          <a:fillRef idx="1">
            <a:schemeClr val="lt1"/>
          </a:fillRef>
          <a:effectRef idx="0">
            <a:schemeClr val="accent2"/>
          </a:effectRef>
          <a:fontRef idx="minor">
            <a:schemeClr val="dk1"/>
          </a:fontRef>
        </p:style>
      </p:pic>
      <p:pic>
        <p:nvPicPr>
          <p:cNvPr id="1030" name="Picture 6" descr="C:\Users\EE25\Downloads\News Season JC.jpg"/>
          <p:cNvPicPr>
            <a:picLocks noChangeAspect="1" noChangeArrowheads="1"/>
          </p:cNvPicPr>
          <p:nvPr/>
        </p:nvPicPr>
        <p:blipFill>
          <a:blip r:embed="rId22" cstate="print"/>
          <a:srcRect/>
          <a:stretch>
            <a:fillRect/>
          </a:stretch>
        </p:blipFill>
        <p:spPr bwMode="auto">
          <a:xfrm rot="1285546">
            <a:off x="235527" y="3741222"/>
            <a:ext cx="2797584" cy="2133600"/>
          </a:xfrm>
          <a:prstGeom prst="rect">
            <a:avLst/>
          </a:prstGeom>
        </p:spPr>
        <p:style>
          <a:lnRef idx="2">
            <a:schemeClr val="accent2"/>
          </a:lnRef>
          <a:fillRef idx="1">
            <a:schemeClr val="lt1"/>
          </a:fillRef>
          <a:effectRef idx="0">
            <a:schemeClr val="accent2"/>
          </a:effectRef>
          <a:fontRef idx="minor">
            <a:schemeClr val="dk1"/>
          </a:fontRef>
        </p:style>
      </p:pic>
      <p:pic>
        <p:nvPicPr>
          <p:cNvPr id="1031" name="Picture 7" descr="C:\Users\EE25\Downloads\Samachar Jagat (1).jpg"/>
          <p:cNvPicPr>
            <a:picLocks noChangeAspect="1" noChangeArrowheads="1"/>
          </p:cNvPicPr>
          <p:nvPr/>
        </p:nvPicPr>
        <p:blipFill>
          <a:blip r:embed="rId23" cstate="print"/>
          <a:srcRect/>
          <a:stretch>
            <a:fillRect/>
          </a:stretch>
        </p:blipFill>
        <p:spPr bwMode="auto">
          <a:xfrm>
            <a:off x="3810000" y="5676900"/>
            <a:ext cx="2832100" cy="2514600"/>
          </a:xfrm>
          <a:prstGeom prst="rect">
            <a:avLst/>
          </a:prstGeom>
        </p:spPr>
        <p:style>
          <a:lnRef idx="2">
            <a:schemeClr val="accent2"/>
          </a:lnRef>
          <a:fillRef idx="1">
            <a:schemeClr val="lt1"/>
          </a:fillRef>
          <a:effectRef idx="0">
            <a:schemeClr val="accent2"/>
          </a:effectRef>
          <a:fontRef idx="minor">
            <a:schemeClr val="dk1"/>
          </a:fontRef>
        </p:style>
      </p:pic>
      <p:pic>
        <p:nvPicPr>
          <p:cNvPr id="1032" name="Picture 8" descr="C:\Users\EE25\Downloads\Samachar jagat.jpg"/>
          <p:cNvPicPr>
            <a:picLocks noChangeAspect="1" noChangeArrowheads="1"/>
          </p:cNvPicPr>
          <p:nvPr/>
        </p:nvPicPr>
        <p:blipFill>
          <a:blip r:embed="rId24" cstate="print"/>
          <a:srcRect/>
          <a:stretch>
            <a:fillRect/>
          </a:stretch>
        </p:blipFill>
        <p:spPr bwMode="auto">
          <a:xfrm rot="1342382">
            <a:off x="381000" y="6210300"/>
            <a:ext cx="3505200" cy="2743200"/>
          </a:xfrm>
          <a:prstGeom prst="rect">
            <a:avLst/>
          </a:prstGeom>
        </p:spPr>
        <p:style>
          <a:lnRef idx="2">
            <a:schemeClr val="accent2"/>
          </a:lnRef>
          <a:fillRef idx="1">
            <a:schemeClr val="lt1"/>
          </a:fillRef>
          <a:effectRef idx="0">
            <a:schemeClr val="accent2"/>
          </a:effectRef>
          <a:fontRef idx="minor">
            <a:schemeClr val="dk1"/>
          </a:fontRef>
        </p:style>
      </p:pic>
      <p:pic>
        <p:nvPicPr>
          <p:cNvPr id="1033" name="Picture 9" descr="C:\Users\EE25\Downloads\Sanganer Patrika (1).jpg"/>
          <p:cNvPicPr>
            <a:picLocks noChangeAspect="1" noChangeArrowheads="1"/>
          </p:cNvPicPr>
          <p:nvPr/>
        </p:nvPicPr>
        <p:blipFill>
          <a:blip r:embed="rId25" cstate="print"/>
          <a:srcRect/>
          <a:stretch>
            <a:fillRect/>
          </a:stretch>
        </p:blipFill>
        <p:spPr bwMode="auto">
          <a:xfrm>
            <a:off x="2209800" y="800100"/>
            <a:ext cx="1584589" cy="1676400"/>
          </a:xfrm>
          <a:prstGeom prst="rect">
            <a:avLst/>
          </a:prstGeom>
        </p:spPr>
        <p:style>
          <a:lnRef idx="2">
            <a:schemeClr val="accent2"/>
          </a:lnRef>
          <a:fillRef idx="1">
            <a:schemeClr val="lt1"/>
          </a:fillRef>
          <a:effectRef idx="0">
            <a:schemeClr val="accent2"/>
          </a:effectRef>
          <a:fontRef idx="minor">
            <a:schemeClr val="dk1"/>
          </a:fontRef>
        </p:style>
      </p:pic>
      <p:sp>
        <p:nvSpPr>
          <p:cNvPr id="34" name="object 8"/>
          <p:cNvSpPr txBox="1">
            <a:spLocks/>
          </p:cNvSpPr>
          <p:nvPr/>
        </p:nvSpPr>
        <p:spPr>
          <a:xfrm>
            <a:off x="5514964" y="0"/>
            <a:ext cx="1343036" cy="952500"/>
          </a:xfrm>
          <a:prstGeom prst="rect">
            <a:avLst/>
          </a:prstGeom>
          <a:blipFill>
            <a:blip r:embed="rId26"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a:t>
            </a:r>
            <a:r>
              <a:rPr kumimoji="0" lang="en-IN" sz="1400" b="1" i="0" u="none" strike="noStrike" kern="0" cap="none" spc="0" normalizeH="0" noProof="0" dirty="0" smtClean="0">
                <a:ln>
                  <a:noFill/>
                </a:ln>
                <a:effectLst/>
                <a:uLnTx/>
                <a:uFillTx/>
                <a:latin typeface="+mn-lt"/>
                <a:ea typeface="+mn-ea"/>
                <a:cs typeface="+mn-cs"/>
              </a:rPr>
              <a:t> </a:t>
            </a: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8000" cy="510031"/>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6563868" y="510031"/>
            <a:ext cx="294640" cy="0"/>
          </a:xfrm>
          <a:custGeom>
            <a:avLst/>
            <a:gdLst/>
            <a:ahLst/>
            <a:cxnLst/>
            <a:rect l="l" t="t" r="r" b="b"/>
            <a:pathLst>
              <a:path w="294640">
                <a:moveTo>
                  <a:pt x="0" y="0"/>
                </a:moveTo>
                <a:lnTo>
                  <a:pt x="294131" y="0"/>
                </a:lnTo>
              </a:path>
            </a:pathLst>
          </a:custGeom>
          <a:ln w="19047">
            <a:solidFill>
              <a:srgbClr val="FEFEFE"/>
            </a:solidFill>
          </a:ln>
        </p:spPr>
        <p:txBody>
          <a:bodyPr wrap="square" lIns="0" tIns="0" rIns="0" bIns="0" rtlCol="0"/>
          <a:lstStyle/>
          <a:p>
            <a:endParaRPr dirty="0"/>
          </a:p>
        </p:txBody>
      </p:sp>
      <p:sp>
        <p:nvSpPr>
          <p:cNvPr id="4" name="object 4"/>
          <p:cNvSpPr/>
          <p:nvPr/>
        </p:nvSpPr>
        <p:spPr>
          <a:xfrm>
            <a:off x="0" y="510031"/>
            <a:ext cx="5965190" cy="0"/>
          </a:xfrm>
          <a:custGeom>
            <a:avLst/>
            <a:gdLst/>
            <a:ahLst/>
            <a:cxnLst/>
            <a:rect l="l" t="t" r="r" b="b"/>
            <a:pathLst>
              <a:path w="5965190">
                <a:moveTo>
                  <a:pt x="0" y="0"/>
                </a:moveTo>
                <a:lnTo>
                  <a:pt x="5965139" y="0"/>
                </a:lnTo>
              </a:path>
            </a:pathLst>
          </a:custGeom>
          <a:ln w="19047">
            <a:solidFill>
              <a:srgbClr val="FEFEFE"/>
            </a:solidFill>
          </a:ln>
        </p:spPr>
        <p:txBody>
          <a:bodyPr wrap="square" lIns="0" tIns="0" rIns="0" bIns="0" rtlCol="0"/>
          <a:lstStyle/>
          <a:p>
            <a:endParaRPr dirty="0"/>
          </a:p>
        </p:txBody>
      </p:sp>
      <p:sp>
        <p:nvSpPr>
          <p:cNvPr id="5" name="object 5"/>
          <p:cNvSpPr/>
          <p:nvPr/>
        </p:nvSpPr>
        <p:spPr>
          <a:xfrm>
            <a:off x="0" y="5865024"/>
            <a:ext cx="6858000" cy="3507574"/>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5965139" y="190144"/>
            <a:ext cx="598805" cy="592455"/>
          </a:xfrm>
          <a:custGeom>
            <a:avLst/>
            <a:gdLst/>
            <a:ahLst/>
            <a:cxnLst/>
            <a:rect l="l" t="t" r="r" b="b"/>
            <a:pathLst>
              <a:path w="598804" h="592455">
                <a:moveTo>
                  <a:pt x="0" y="0"/>
                </a:moveTo>
                <a:lnTo>
                  <a:pt x="598728" y="0"/>
                </a:lnTo>
                <a:lnTo>
                  <a:pt x="598728" y="592201"/>
                </a:lnTo>
                <a:lnTo>
                  <a:pt x="0" y="592201"/>
                </a:lnTo>
                <a:lnTo>
                  <a:pt x="0" y="0"/>
                </a:lnTo>
                <a:close/>
              </a:path>
            </a:pathLst>
          </a:custGeom>
          <a:solidFill>
            <a:srgbClr val="FEFEFE"/>
          </a:solidFill>
        </p:spPr>
        <p:txBody>
          <a:bodyPr wrap="square" lIns="0" tIns="0" rIns="0" bIns="0" rtlCol="0"/>
          <a:lstStyle/>
          <a:p>
            <a:endParaRPr dirty="0"/>
          </a:p>
        </p:txBody>
      </p:sp>
      <p:sp>
        <p:nvSpPr>
          <p:cNvPr id="8" name="object 8"/>
          <p:cNvSpPr/>
          <p:nvPr/>
        </p:nvSpPr>
        <p:spPr>
          <a:xfrm>
            <a:off x="310960" y="973467"/>
            <a:ext cx="6236079" cy="8084715"/>
          </a:xfrm>
          <a:prstGeom prst="rect">
            <a:avLst/>
          </a:prstGeom>
          <a:blipFill>
            <a:blip r:embed="rId4" cstate="print"/>
            <a:stretch>
              <a:fillRect/>
            </a:stretch>
          </a:blipFill>
        </p:spPr>
        <p:txBody>
          <a:bodyPr wrap="square" lIns="0" tIns="0" rIns="0" bIns="0" rtlCol="0"/>
          <a:lstStyle/>
          <a:p>
            <a:endParaRPr dirty="0"/>
          </a:p>
        </p:txBody>
      </p:sp>
      <p:sp>
        <p:nvSpPr>
          <p:cNvPr id="9" name="object 9"/>
          <p:cNvSpPr/>
          <p:nvPr/>
        </p:nvSpPr>
        <p:spPr>
          <a:xfrm>
            <a:off x="310960" y="973467"/>
            <a:ext cx="2315551" cy="2022081"/>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2396451" y="973467"/>
            <a:ext cx="1683677" cy="1906511"/>
          </a:xfrm>
          <a:prstGeom prst="rect">
            <a:avLst/>
          </a:prstGeom>
          <a:blipFill>
            <a:blip r:embed="rId6" cstate="print"/>
            <a:stretch>
              <a:fillRect/>
            </a:stretch>
          </a:blipFill>
        </p:spPr>
        <p:txBody>
          <a:bodyPr wrap="square" lIns="0" tIns="0" rIns="0" bIns="0" rtlCol="0"/>
          <a:lstStyle/>
          <a:p>
            <a:endParaRPr dirty="0"/>
          </a:p>
        </p:txBody>
      </p:sp>
      <p:sp>
        <p:nvSpPr>
          <p:cNvPr id="13" name="object 13"/>
          <p:cNvSpPr/>
          <p:nvPr/>
        </p:nvSpPr>
        <p:spPr>
          <a:xfrm>
            <a:off x="3985488" y="973467"/>
            <a:ext cx="2561551" cy="1874329"/>
          </a:xfrm>
          <a:prstGeom prst="rect">
            <a:avLst/>
          </a:prstGeom>
          <a:blipFill>
            <a:blip r:embed="rId7" cstate="print"/>
            <a:stretch>
              <a:fillRect/>
            </a:stretch>
          </a:blipFill>
        </p:spPr>
        <p:txBody>
          <a:bodyPr wrap="square" lIns="0" tIns="0" rIns="0" bIns="0" rtlCol="0"/>
          <a:lstStyle/>
          <a:p>
            <a:endParaRPr dirty="0"/>
          </a:p>
        </p:txBody>
      </p:sp>
      <p:sp>
        <p:nvSpPr>
          <p:cNvPr id="15" name="object 15"/>
          <p:cNvSpPr/>
          <p:nvPr/>
        </p:nvSpPr>
        <p:spPr>
          <a:xfrm>
            <a:off x="4425810" y="2359990"/>
            <a:ext cx="2121230" cy="3241090"/>
          </a:xfrm>
          <a:prstGeom prst="rect">
            <a:avLst/>
          </a:prstGeom>
          <a:blipFill>
            <a:blip r:embed="rId8" cstate="print"/>
            <a:stretch>
              <a:fillRect/>
            </a:stretch>
          </a:blipFill>
        </p:spPr>
        <p:txBody>
          <a:bodyPr wrap="square" lIns="0" tIns="0" rIns="0" bIns="0" rtlCol="0"/>
          <a:lstStyle/>
          <a:p>
            <a:endParaRPr dirty="0"/>
          </a:p>
        </p:txBody>
      </p:sp>
      <p:sp>
        <p:nvSpPr>
          <p:cNvPr id="17" name="object 17"/>
          <p:cNvSpPr/>
          <p:nvPr/>
        </p:nvSpPr>
        <p:spPr>
          <a:xfrm>
            <a:off x="2433256" y="2408783"/>
            <a:ext cx="2220823" cy="1692198"/>
          </a:xfrm>
          <a:prstGeom prst="rect">
            <a:avLst/>
          </a:prstGeom>
          <a:blipFill>
            <a:blip r:embed="rId9" cstate="print"/>
            <a:stretch>
              <a:fillRect/>
            </a:stretch>
          </a:blipFill>
        </p:spPr>
        <p:txBody>
          <a:bodyPr wrap="square" lIns="0" tIns="0" rIns="0" bIns="0" rtlCol="0"/>
          <a:lstStyle/>
          <a:p>
            <a:endParaRPr dirty="0"/>
          </a:p>
        </p:txBody>
      </p:sp>
      <p:sp>
        <p:nvSpPr>
          <p:cNvPr id="19" name="object 19"/>
          <p:cNvSpPr/>
          <p:nvPr/>
        </p:nvSpPr>
        <p:spPr>
          <a:xfrm>
            <a:off x="310960" y="2576385"/>
            <a:ext cx="2328277" cy="1654086"/>
          </a:xfrm>
          <a:prstGeom prst="rect">
            <a:avLst/>
          </a:prstGeom>
          <a:blipFill>
            <a:blip r:embed="rId10" cstate="print"/>
            <a:stretch>
              <a:fillRect/>
            </a:stretch>
          </a:blipFill>
        </p:spPr>
        <p:txBody>
          <a:bodyPr wrap="square" lIns="0" tIns="0" rIns="0" bIns="0" rtlCol="0"/>
          <a:lstStyle/>
          <a:p>
            <a:endParaRPr dirty="0"/>
          </a:p>
        </p:txBody>
      </p:sp>
      <p:sp>
        <p:nvSpPr>
          <p:cNvPr id="21" name="object 21"/>
          <p:cNvSpPr/>
          <p:nvPr/>
        </p:nvSpPr>
        <p:spPr>
          <a:xfrm>
            <a:off x="2590800" y="3771900"/>
            <a:ext cx="2958249" cy="2103716"/>
          </a:xfrm>
          <a:prstGeom prst="rect">
            <a:avLst/>
          </a:prstGeom>
          <a:blipFill>
            <a:blip r:embed="rId11" cstate="print"/>
            <a:stretch>
              <a:fillRect/>
            </a:stretch>
          </a:blipFill>
        </p:spPr>
        <p:txBody>
          <a:bodyPr wrap="square" lIns="0" tIns="0" rIns="0" bIns="0" rtlCol="0"/>
          <a:lstStyle/>
          <a:p>
            <a:endParaRPr dirty="0"/>
          </a:p>
        </p:txBody>
      </p:sp>
      <p:sp>
        <p:nvSpPr>
          <p:cNvPr id="23" name="object 23"/>
          <p:cNvSpPr/>
          <p:nvPr/>
        </p:nvSpPr>
        <p:spPr>
          <a:xfrm>
            <a:off x="310960" y="3844709"/>
            <a:ext cx="1705354" cy="2657055"/>
          </a:xfrm>
          <a:prstGeom prst="rect">
            <a:avLst/>
          </a:prstGeom>
          <a:blipFill>
            <a:blip r:embed="rId12" cstate="print"/>
            <a:stretch>
              <a:fillRect/>
            </a:stretch>
          </a:blipFill>
        </p:spPr>
        <p:txBody>
          <a:bodyPr wrap="square" lIns="0" tIns="0" rIns="0" bIns="0" rtlCol="0"/>
          <a:lstStyle/>
          <a:p>
            <a:endParaRPr dirty="0"/>
          </a:p>
        </p:txBody>
      </p:sp>
      <p:sp>
        <p:nvSpPr>
          <p:cNvPr id="25" name="object 25"/>
          <p:cNvSpPr/>
          <p:nvPr/>
        </p:nvSpPr>
        <p:spPr>
          <a:xfrm>
            <a:off x="5237581" y="5096268"/>
            <a:ext cx="1309458" cy="2375166"/>
          </a:xfrm>
          <a:prstGeom prst="rect">
            <a:avLst/>
          </a:prstGeom>
          <a:blipFill>
            <a:blip r:embed="rId13" cstate="print"/>
            <a:stretch>
              <a:fillRect/>
            </a:stretch>
          </a:blipFill>
        </p:spPr>
        <p:txBody>
          <a:bodyPr wrap="square" lIns="0" tIns="0" rIns="0" bIns="0" rtlCol="0"/>
          <a:lstStyle/>
          <a:p>
            <a:endParaRPr dirty="0"/>
          </a:p>
        </p:txBody>
      </p:sp>
      <p:sp>
        <p:nvSpPr>
          <p:cNvPr id="27" name="object 27"/>
          <p:cNvSpPr/>
          <p:nvPr/>
        </p:nvSpPr>
        <p:spPr>
          <a:xfrm>
            <a:off x="3235642" y="5198859"/>
            <a:ext cx="2156498" cy="3169109"/>
          </a:xfrm>
          <a:prstGeom prst="rect">
            <a:avLst/>
          </a:prstGeom>
          <a:blipFill>
            <a:blip r:embed="rId14" cstate="print"/>
            <a:stretch>
              <a:fillRect/>
            </a:stretch>
          </a:blipFill>
        </p:spPr>
        <p:txBody>
          <a:bodyPr wrap="square" lIns="0" tIns="0" rIns="0" bIns="0" rtlCol="0"/>
          <a:lstStyle/>
          <a:p>
            <a:endParaRPr dirty="0"/>
          </a:p>
        </p:txBody>
      </p:sp>
      <p:sp>
        <p:nvSpPr>
          <p:cNvPr id="29" name="object 29"/>
          <p:cNvSpPr/>
          <p:nvPr/>
        </p:nvSpPr>
        <p:spPr>
          <a:xfrm>
            <a:off x="3681336" y="6649012"/>
            <a:ext cx="2865704" cy="2409170"/>
          </a:xfrm>
          <a:prstGeom prst="rect">
            <a:avLst/>
          </a:prstGeom>
          <a:blipFill>
            <a:blip r:embed="rId15" cstate="print"/>
            <a:stretch>
              <a:fillRect/>
            </a:stretch>
          </a:blipFill>
        </p:spPr>
        <p:txBody>
          <a:bodyPr wrap="square" lIns="0" tIns="0" rIns="0" bIns="0" rtlCol="0"/>
          <a:lstStyle/>
          <a:p>
            <a:endParaRPr dirty="0"/>
          </a:p>
        </p:txBody>
      </p:sp>
      <p:sp>
        <p:nvSpPr>
          <p:cNvPr id="31" name="object 31"/>
          <p:cNvSpPr/>
          <p:nvPr/>
        </p:nvSpPr>
        <p:spPr>
          <a:xfrm>
            <a:off x="310960" y="5453405"/>
            <a:ext cx="3190645" cy="2550261"/>
          </a:xfrm>
          <a:prstGeom prst="rect">
            <a:avLst/>
          </a:prstGeom>
          <a:blipFill>
            <a:blip r:embed="rId16" cstate="print"/>
            <a:stretch>
              <a:fillRect/>
            </a:stretch>
          </a:blipFill>
        </p:spPr>
        <p:txBody>
          <a:bodyPr wrap="square" lIns="0" tIns="0" rIns="0" bIns="0" rtlCol="0"/>
          <a:lstStyle/>
          <a:p>
            <a:endParaRPr dirty="0"/>
          </a:p>
        </p:txBody>
      </p:sp>
      <p:sp>
        <p:nvSpPr>
          <p:cNvPr id="33" name="object 33"/>
          <p:cNvSpPr/>
          <p:nvPr/>
        </p:nvSpPr>
        <p:spPr>
          <a:xfrm>
            <a:off x="310960" y="7543875"/>
            <a:ext cx="3717593" cy="1514307"/>
          </a:xfrm>
          <a:prstGeom prst="rect">
            <a:avLst/>
          </a:prstGeom>
          <a:blipFill>
            <a:blip r:embed="rId17" cstate="print"/>
            <a:stretch>
              <a:fillRect/>
            </a:stretch>
          </a:blipFill>
        </p:spPr>
        <p:txBody>
          <a:bodyPr wrap="square" lIns="0" tIns="0" rIns="0" bIns="0" rtlCol="0"/>
          <a:lstStyle/>
          <a:p>
            <a:endParaRPr dirty="0"/>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25400">
              <a:lnSpc>
                <a:spcPts val="1060"/>
              </a:lnSpc>
            </a:pPr>
            <a:r>
              <a:rPr dirty="0"/>
              <a:t>33</a:t>
            </a:r>
          </a:p>
        </p:txBody>
      </p:sp>
      <p:pic>
        <p:nvPicPr>
          <p:cNvPr id="10" name="Picture 2" descr="C:\Users\EE18\Downloads\IMG-20170624-WA0016.jpg"/>
          <p:cNvPicPr>
            <a:picLocks noChangeAspect="1" noChangeArrowheads="1"/>
          </p:cNvPicPr>
          <p:nvPr/>
        </p:nvPicPr>
        <p:blipFill>
          <a:blip r:embed="rId18" cstate="print"/>
          <a:srcRect/>
          <a:stretch>
            <a:fillRect/>
          </a:stretch>
        </p:blipFill>
        <p:spPr bwMode="auto">
          <a:xfrm>
            <a:off x="533400" y="952500"/>
            <a:ext cx="3048000" cy="2835349"/>
          </a:xfrm>
          <a:prstGeom prst="rect">
            <a:avLst/>
          </a:prstGeom>
        </p:spPr>
        <p:style>
          <a:lnRef idx="2">
            <a:schemeClr val="accent2"/>
          </a:lnRef>
          <a:fillRef idx="1">
            <a:schemeClr val="lt1"/>
          </a:fillRef>
          <a:effectRef idx="0">
            <a:schemeClr val="accent2"/>
          </a:effectRef>
          <a:fontRef idx="minor">
            <a:schemeClr val="dk1"/>
          </a:fontRef>
        </p:style>
      </p:pic>
      <p:pic>
        <p:nvPicPr>
          <p:cNvPr id="12" name="Picture 3" descr="C:\Users\EE18\Downloads\Rajasthan Patrika.jpg"/>
          <p:cNvPicPr>
            <a:picLocks noChangeAspect="1" noChangeArrowheads="1"/>
          </p:cNvPicPr>
          <p:nvPr/>
        </p:nvPicPr>
        <p:blipFill>
          <a:blip r:embed="rId19" cstate="print"/>
          <a:srcRect/>
          <a:stretch>
            <a:fillRect/>
          </a:stretch>
        </p:blipFill>
        <p:spPr bwMode="auto">
          <a:xfrm rot="1586757">
            <a:off x="3405839" y="1244915"/>
            <a:ext cx="3162371" cy="2044459"/>
          </a:xfrm>
          <a:prstGeom prst="rect">
            <a:avLst/>
          </a:prstGeom>
        </p:spPr>
        <p:style>
          <a:lnRef idx="2">
            <a:schemeClr val="accent2"/>
          </a:lnRef>
          <a:fillRef idx="1">
            <a:schemeClr val="lt1"/>
          </a:fillRef>
          <a:effectRef idx="0">
            <a:schemeClr val="accent2"/>
          </a:effectRef>
          <a:fontRef idx="minor">
            <a:schemeClr val="dk1"/>
          </a:fontRef>
        </p:style>
      </p:pic>
      <p:pic>
        <p:nvPicPr>
          <p:cNvPr id="14" name="Picture 4" descr="C:\Users\EE18\Downloads\Samachar Jagat (1).jpg"/>
          <p:cNvPicPr>
            <a:picLocks noChangeAspect="1" noChangeArrowheads="1"/>
          </p:cNvPicPr>
          <p:nvPr/>
        </p:nvPicPr>
        <p:blipFill>
          <a:blip r:embed="rId20" cstate="print"/>
          <a:srcRect/>
          <a:stretch>
            <a:fillRect/>
          </a:stretch>
        </p:blipFill>
        <p:spPr bwMode="auto">
          <a:xfrm rot="19796931">
            <a:off x="606315" y="4310512"/>
            <a:ext cx="2514600" cy="2487849"/>
          </a:xfrm>
          <a:prstGeom prst="rect">
            <a:avLst/>
          </a:prstGeom>
        </p:spPr>
        <p:style>
          <a:lnRef idx="2">
            <a:schemeClr val="accent2"/>
          </a:lnRef>
          <a:fillRef idx="1">
            <a:schemeClr val="lt1"/>
          </a:fillRef>
          <a:effectRef idx="0">
            <a:schemeClr val="accent2"/>
          </a:effectRef>
          <a:fontRef idx="minor">
            <a:schemeClr val="dk1"/>
          </a:fontRef>
        </p:style>
      </p:pic>
      <p:pic>
        <p:nvPicPr>
          <p:cNvPr id="16" name="Picture 5" descr="C:\Users\EE18\Downloads\Sanganer Patrika.jpg"/>
          <p:cNvPicPr>
            <a:picLocks noChangeAspect="1" noChangeArrowheads="1"/>
          </p:cNvPicPr>
          <p:nvPr/>
        </p:nvPicPr>
        <p:blipFill>
          <a:blip r:embed="rId21" cstate="print"/>
          <a:srcRect/>
          <a:stretch>
            <a:fillRect/>
          </a:stretch>
        </p:blipFill>
        <p:spPr bwMode="auto">
          <a:xfrm>
            <a:off x="4724400" y="3543300"/>
            <a:ext cx="1624012" cy="5334000"/>
          </a:xfrm>
          <a:prstGeom prst="rect">
            <a:avLst/>
          </a:prstGeom>
        </p:spPr>
        <p:style>
          <a:lnRef idx="2">
            <a:schemeClr val="accent2"/>
          </a:lnRef>
          <a:fillRef idx="1">
            <a:schemeClr val="lt1"/>
          </a:fillRef>
          <a:effectRef idx="0">
            <a:schemeClr val="accent2"/>
          </a:effectRef>
          <a:fontRef idx="minor">
            <a:schemeClr val="dk1"/>
          </a:fontRef>
        </p:style>
      </p:pic>
      <p:pic>
        <p:nvPicPr>
          <p:cNvPr id="18" name="Picture 6" descr="C:\Users\EE18\Downloads\Rajasthan Patrika (1).jpg"/>
          <p:cNvPicPr>
            <a:picLocks noChangeAspect="1" noChangeArrowheads="1"/>
          </p:cNvPicPr>
          <p:nvPr/>
        </p:nvPicPr>
        <p:blipFill>
          <a:blip r:embed="rId22" cstate="print"/>
          <a:srcRect/>
          <a:stretch>
            <a:fillRect/>
          </a:stretch>
        </p:blipFill>
        <p:spPr bwMode="auto">
          <a:xfrm rot="17828353">
            <a:off x="2380013" y="6583627"/>
            <a:ext cx="1600201" cy="2361462"/>
          </a:xfrm>
          <a:prstGeom prst="rect">
            <a:avLst/>
          </a:prstGeom>
        </p:spPr>
        <p:style>
          <a:lnRef idx="2">
            <a:schemeClr val="accent2"/>
          </a:lnRef>
          <a:fillRef idx="1">
            <a:schemeClr val="lt1"/>
          </a:fillRef>
          <a:effectRef idx="0">
            <a:schemeClr val="accent2"/>
          </a:effectRef>
          <a:fontRef idx="minor">
            <a:schemeClr val="dk1"/>
          </a:fontRef>
        </p:style>
      </p:pic>
      <p:pic>
        <p:nvPicPr>
          <p:cNvPr id="20" name="Picture 7" descr="C:\Users\EE18\Downloads\Dainik Bhaskar.jpg"/>
          <p:cNvPicPr>
            <a:picLocks noChangeAspect="1" noChangeArrowheads="1"/>
          </p:cNvPicPr>
          <p:nvPr/>
        </p:nvPicPr>
        <p:blipFill>
          <a:blip r:embed="rId23" cstate="print"/>
          <a:srcRect/>
          <a:stretch>
            <a:fillRect/>
          </a:stretch>
        </p:blipFill>
        <p:spPr bwMode="auto">
          <a:xfrm>
            <a:off x="2286000" y="4000500"/>
            <a:ext cx="2377440" cy="2590800"/>
          </a:xfrm>
          <a:prstGeom prst="rect">
            <a:avLst/>
          </a:prstGeom>
        </p:spPr>
        <p:style>
          <a:lnRef idx="2">
            <a:schemeClr val="accent2"/>
          </a:lnRef>
          <a:fillRef idx="1">
            <a:schemeClr val="lt1"/>
          </a:fillRef>
          <a:effectRef idx="0">
            <a:schemeClr val="accent2"/>
          </a:effectRef>
          <a:fontRef idx="minor">
            <a:schemeClr val="dk1"/>
          </a:fontRef>
        </p:style>
      </p:pic>
      <p:sp>
        <p:nvSpPr>
          <p:cNvPr id="32" name="object 8"/>
          <p:cNvSpPr txBox="1">
            <a:spLocks/>
          </p:cNvSpPr>
          <p:nvPr/>
        </p:nvSpPr>
        <p:spPr>
          <a:xfrm>
            <a:off x="5514964" y="0"/>
            <a:ext cx="1343036" cy="952500"/>
          </a:xfrm>
          <a:prstGeom prst="rect">
            <a:avLst/>
          </a:prstGeom>
          <a:blipFill>
            <a:blip r:embed="rId24"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smtClean="0">
              <a:ln>
                <a:noFill/>
              </a:ln>
              <a:solidFill>
                <a:sysClr val="windowText" lastClr="000000"/>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TESLA</a:t>
            </a:r>
            <a:r>
              <a:rPr kumimoji="0" lang="en-IN" sz="1800" b="1" i="0" u="none" strike="noStrike" kern="0" cap="none" spc="0" normalizeH="0" baseline="0" noProof="0" dirty="0" smtClean="0">
                <a:ln>
                  <a:noFill/>
                </a:ln>
                <a:effectLst/>
                <a:uLnTx/>
                <a:uFillTx/>
                <a:latin typeface="+mn-l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effectLst/>
                <a:uLnTx/>
                <a:uFillTx/>
                <a:latin typeface="+mn-lt"/>
                <a:ea typeface="+mn-ea"/>
                <a:cs typeface="+mn-cs"/>
              </a:rPr>
              <a:t>             8/17</a:t>
            </a:r>
            <a:endParaRPr kumimoji="0" lang="en-IN" sz="1400" b="1"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Director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752218" y="3356524"/>
            <a:ext cx="4984115" cy="5378972"/>
          </a:xfrm>
          <a:prstGeom prst="rect">
            <a:avLst/>
          </a:prstGeom>
        </p:spPr>
        <p:txBody>
          <a:bodyPr vert="horz" wrap="square" lIns="0" tIns="14604" rIns="0" bIns="0" rtlCol="0">
            <a:spAutoFit/>
          </a:bodyPr>
          <a:lstStyle/>
          <a:p>
            <a:pPr algn="ctr">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a:p>
            <a:pPr>
              <a:lnSpc>
                <a:spcPct val="100000"/>
              </a:lnSpc>
            </a:pPr>
            <a:endParaRPr sz="3700" dirty="0">
              <a:latin typeface="Times New Roman"/>
              <a:cs typeface="Times New Roman"/>
            </a:endParaRPr>
          </a:p>
          <a:p>
            <a:pPr marL="24765" marR="15875" algn="just">
              <a:lnSpc>
                <a:spcPts val="1420"/>
              </a:lnSpc>
            </a:pPr>
            <a:r>
              <a:rPr sz="1200" spc="-5" dirty="0">
                <a:latin typeface="Times New Roman" pitchFamily="18" charset="0"/>
                <a:cs typeface="Times New Roman" pitchFamily="18" charset="0"/>
              </a:rPr>
              <a:t>The JECRC Foundation has been established with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view to  provide world class education to our young minds so that </a:t>
            </a:r>
            <a:r>
              <a:rPr sz="1200" spc="-5">
                <a:latin typeface="Times New Roman" pitchFamily="18" charset="0"/>
                <a:cs typeface="Times New Roman" pitchFamily="18" charset="0"/>
              </a:rPr>
              <a:t>they </a:t>
            </a:r>
            <a:r>
              <a:rPr sz="1200" spc="-5" smtClean="0">
                <a:latin typeface="Times New Roman" pitchFamily="18" charset="0"/>
                <a:cs typeface="Times New Roman" pitchFamily="18" charset="0"/>
              </a:rPr>
              <a:t>can</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shoulder </a:t>
            </a:r>
            <a:r>
              <a:rPr sz="1200" spc="-5" dirty="0">
                <a:latin typeface="Times New Roman" pitchFamily="18" charset="0"/>
                <a:cs typeface="Times New Roman" pitchFamily="18" charset="0"/>
              </a:rPr>
              <a:t>their global responsibilities in the years to</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come.</a:t>
            </a:r>
            <a:endParaRPr sz="1200" dirty="0">
              <a:latin typeface="Times New Roman" pitchFamily="18" charset="0"/>
              <a:cs typeface="Times New Roman" pitchFamily="18" charset="0"/>
            </a:endParaRPr>
          </a:p>
          <a:p>
            <a:pPr marL="24765" marR="13970" algn="just">
              <a:lnSpc>
                <a:spcPct val="99300"/>
              </a:lnSpc>
              <a:spcBef>
                <a:spcPts val="1220"/>
              </a:spcBef>
            </a:pPr>
            <a:r>
              <a:rPr sz="1200" spc="-5" dirty="0">
                <a:latin typeface="Times New Roman" pitchFamily="18" charset="0"/>
                <a:cs typeface="Times New Roman" pitchFamily="18" charset="0"/>
              </a:rPr>
              <a:t>The JECRC Foundation, now 18 years old, has established itself as  one of the leading self-financed colleges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North</a:t>
            </a:r>
            <a:r>
              <a:rPr lang="en-IN" sz="1200" spc="-5" dirty="0" smtClean="0">
                <a:latin typeface="Times New Roman" pitchFamily="18" charset="0"/>
                <a:cs typeface="Times New Roman" pitchFamily="18" charset="0"/>
              </a:rPr>
              <a:t>en</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India. This has  been primarily due to the large significance that the college puts  on the teaching learning</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process.</a:t>
            </a:r>
            <a:endParaRPr sz="1200" dirty="0">
              <a:latin typeface="Times New Roman" pitchFamily="18" charset="0"/>
              <a:cs typeface="Times New Roman" pitchFamily="18" charset="0"/>
            </a:endParaRPr>
          </a:p>
          <a:p>
            <a:pPr>
              <a:lnSpc>
                <a:spcPct val="100000"/>
              </a:lnSpc>
              <a:spcBef>
                <a:spcPts val="45"/>
              </a:spcBef>
            </a:pPr>
            <a:endParaRPr sz="1300" dirty="0">
              <a:latin typeface="Times New Roman" pitchFamily="18" charset="0"/>
              <a:cs typeface="Times New Roman" pitchFamily="18" charset="0"/>
            </a:endParaRPr>
          </a:p>
          <a:p>
            <a:pPr marL="12700" marR="8890" algn="just">
              <a:lnSpc>
                <a:spcPct val="99300"/>
              </a:lnSpc>
            </a:pPr>
            <a:r>
              <a:rPr sz="1200" spc="-5" dirty="0">
                <a:latin typeface="Times New Roman" pitchFamily="18" charset="0"/>
                <a:cs typeface="Times New Roman" pitchFamily="18" charset="0"/>
              </a:rPr>
              <a:t>The focused areas at JECRC now, apart from teaching learning  and placement would be research </a:t>
            </a:r>
            <a:r>
              <a:rPr sz="1200" spc="-5">
                <a:latin typeface="Times New Roman" pitchFamily="18" charset="0"/>
                <a:cs typeface="Times New Roman" pitchFamily="18" charset="0"/>
              </a:rPr>
              <a:t>and </a:t>
            </a:r>
            <a:r>
              <a:rPr sz="1200" spc="-5" smtClean="0">
                <a:latin typeface="Times New Roman" pitchFamily="18" charset="0"/>
                <a:cs typeface="Times New Roman" pitchFamily="18" charset="0"/>
              </a:rPr>
              <a:t>development,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entrepreneurship </a:t>
            </a:r>
            <a:r>
              <a:rPr sz="1200" spc="-5" dirty="0">
                <a:latin typeface="Times New Roman" pitchFamily="18" charset="0"/>
                <a:cs typeface="Times New Roman" pitchFamily="18" charset="0"/>
              </a:rPr>
              <a:t>and outreach. We also strive to help our students  in maintaining and spreading the rich Indian culture and lead the  world as our country has done in the past. As you move ahead  and rise higher in your life, you must entrench yourself in this  </a:t>
            </a:r>
            <a:r>
              <a:rPr sz="1200" spc="-5">
                <a:latin typeface="Times New Roman" pitchFamily="18" charset="0"/>
                <a:cs typeface="Times New Roman" pitchFamily="18" charset="0"/>
              </a:rPr>
              <a:t>unique </a:t>
            </a:r>
            <a:r>
              <a:rPr lang="en-IN" sz="1200" spc="-5" dirty="0" smtClean="0">
                <a:latin typeface="Times New Roman" pitchFamily="18" charset="0"/>
                <a:cs typeface="Times New Roman" pitchFamily="18" charset="0"/>
              </a:rPr>
              <a:t>realm</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that our culture endows</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us.</a:t>
            </a:r>
            <a:endParaRPr sz="1200" dirty="0">
              <a:latin typeface="Times New Roman" pitchFamily="18" charset="0"/>
              <a:cs typeface="Times New Roman" pitchFamily="18" charset="0"/>
            </a:endParaRPr>
          </a:p>
          <a:p>
            <a:pPr>
              <a:lnSpc>
                <a:spcPct val="100000"/>
              </a:lnSpc>
            </a:pPr>
            <a:endParaRPr sz="1350" dirty="0">
              <a:latin typeface="Times New Roman" pitchFamily="18" charset="0"/>
              <a:cs typeface="Times New Roman" pitchFamily="18" charset="0"/>
            </a:endParaRPr>
          </a:p>
          <a:p>
            <a:pPr marL="24765" marR="17145" algn="just">
              <a:lnSpc>
                <a:spcPts val="1420"/>
              </a:lnSpc>
            </a:pPr>
            <a:r>
              <a:rPr sz="1200" dirty="0">
                <a:latin typeface="Times New Roman" pitchFamily="18" charset="0"/>
                <a:cs typeface="Times New Roman" pitchFamily="18" charset="0"/>
              </a:rPr>
              <a:t>I </a:t>
            </a:r>
            <a:r>
              <a:rPr sz="1200" spc="-5" dirty="0">
                <a:latin typeface="Times New Roman" pitchFamily="18" charset="0"/>
                <a:cs typeface="Times New Roman" pitchFamily="18" charset="0"/>
              </a:rPr>
              <a:t>wish to </a:t>
            </a:r>
            <a:r>
              <a:rPr sz="1200" spc="-5">
                <a:latin typeface="Times New Roman" pitchFamily="18" charset="0"/>
                <a:cs typeface="Times New Roman" pitchFamily="18" charset="0"/>
              </a:rPr>
              <a:t>convey </a:t>
            </a:r>
            <a:r>
              <a:rPr sz="1200" spc="-5" smtClean="0">
                <a:latin typeface="Times New Roman" pitchFamily="18" charset="0"/>
                <a:cs typeface="Times New Roman" pitchFamily="18" charset="0"/>
              </a:rPr>
              <a:t>m</a:t>
            </a:r>
            <a:r>
              <a:rPr lang="en-IN" sz="1200" spc="-5" dirty="0" smtClean="0">
                <a:latin typeface="Times New Roman" pitchFamily="18" charset="0"/>
                <a:cs typeface="Times New Roman" pitchFamily="18" charset="0"/>
              </a:rPr>
              <a:t>y</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greetings to all our Alumni and wish each </a:t>
            </a:r>
            <a:r>
              <a:rPr sz="1200" spc="-5">
                <a:latin typeface="Times New Roman" pitchFamily="18" charset="0"/>
                <a:cs typeface="Times New Roman" pitchFamily="18" charset="0"/>
              </a:rPr>
              <a:t>one </a:t>
            </a:r>
            <a:r>
              <a:rPr sz="1200" spc="-5" smtClean="0">
                <a:latin typeface="Times New Roman" pitchFamily="18" charset="0"/>
                <a:cs typeface="Times New Roman" pitchFamily="18" charset="0"/>
              </a:rPr>
              <a:t>of </a:t>
            </a:r>
            <a:r>
              <a:rPr sz="1200" spc="-5" dirty="0">
                <a:latin typeface="Times New Roman" pitchFamily="18" charset="0"/>
                <a:cs typeface="Times New Roman" pitchFamily="18" charset="0"/>
              </a:rPr>
              <a:t>them all success in their personal and professional</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lives.</a:t>
            </a:r>
            <a:endParaRPr sz="1200" dirty="0">
              <a:latin typeface="Times New Roman" pitchFamily="18" charset="0"/>
              <a:cs typeface="Times New Roman" pitchFamily="18" charset="0"/>
            </a:endParaRPr>
          </a:p>
          <a:p>
            <a:pPr algn="ctr">
              <a:lnSpc>
                <a:spcPct val="100000"/>
              </a:lnSpc>
              <a:spcBef>
                <a:spcPts val="1295"/>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Mr. </a:t>
            </a:r>
            <a:r>
              <a:rPr sz="1200" spc="-5" smtClean="0">
                <a:latin typeface="Times New Roman" pitchFamily="18" charset="0"/>
                <a:cs typeface="Times New Roman" pitchFamily="18" charset="0"/>
              </a:rPr>
              <a:t>Arpit</a:t>
            </a:r>
            <a:r>
              <a:rPr sz="1200" spc="-85" smtClean="0">
                <a:latin typeface="Times New Roman" pitchFamily="18" charset="0"/>
                <a:cs typeface="Times New Roman" pitchFamily="18" charset="0"/>
              </a:rPr>
              <a:t> </a:t>
            </a:r>
            <a:r>
              <a:rPr sz="1200" spc="-5" smtClean="0">
                <a:latin typeface="Times New Roman" pitchFamily="18" charset="0"/>
                <a:cs typeface="Times New Roman" pitchFamily="18" charset="0"/>
              </a:rPr>
              <a:t>Agrawal</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Director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Times New Roman" pitchFamily="18" charset="0"/>
              <a:cs typeface="Times New Roman" pitchFamily="18" charset="0"/>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8</a:t>
            </a:r>
            <a:r>
              <a:rPr lang="en-US" sz="1400" b="1" spc="-5" dirty="0" smtClean="0">
                <a:latin typeface="Calibri"/>
                <a:cs typeface="Calibri"/>
              </a:rPr>
              <a:t>/</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pic>
        <p:nvPicPr>
          <p:cNvPr id="3074" name="Picture 2" descr="C:\Users\EE25\Desktop\ullu image.png"/>
          <p:cNvPicPr>
            <a:picLocks noChangeAspect="1" noChangeArrowheads="1"/>
          </p:cNvPicPr>
          <p:nvPr/>
        </p:nvPicPr>
        <p:blipFill>
          <a:blip r:embed="rId6" cstate="print"/>
          <a:srcRect/>
          <a:stretch>
            <a:fillRect/>
          </a:stretch>
        </p:blipFill>
        <p:spPr bwMode="auto">
          <a:xfrm>
            <a:off x="4191000" y="1257300"/>
            <a:ext cx="1466850" cy="17716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Principal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578310" y="3356524"/>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64918" y="4081479"/>
            <a:ext cx="4971415" cy="2428870"/>
          </a:xfrm>
          <a:prstGeom prst="rect">
            <a:avLst/>
          </a:prstGeom>
        </p:spPr>
        <p:txBody>
          <a:bodyPr vert="horz" wrap="square" lIns="0" tIns="20320" rIns="0" bIns="0" rtlCol="0">
            <a:spAutoFit/>
          </a:bodyPr>
          <a:lstStyle/>
          <a:p>
            <a:pPr marL="12700" marR="13970" algn="just">
              <a:lnSpc>
                <a:spcPts val="1420"/>
              </a:lnSpc>
              <a:spcBef>
                <a:spcPts val="160"/>
              </a:spcBef>
            </a:pP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desire can change nothing,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destination </a:t>
            </a:r>
            <a:r>
              <a:rPr sz="1200" spc="-5">
                <a:latin typeface="Times New Roman" pitchFamily="18" charset="0"/>
                <a:cs typeface="Times New Roman" pitchFamily="18" charset="0"/>
              </a:rPr>
              <a:t>can </a:t>
            </a:r>
            <a:r>
              <a:rPr sz="1200" spc="-5" smtClean="0">
                <a:latin typeface="Times New Roman" pitchFamily="18" charset="0"/>
                <a:cs typeface="Times New Roman" pitchFamily="18" charset="0"/>
              </a:rPr>
              <a:t>change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something </a:t>
            </a:r>
            <a:r>
              <a:rPr sz="1200" spc="-5" dirty="0">
                <a:latin typeface="Times New Roman" pitchFamily="18" charset="0"/>
                <a:cs typeface="Times New Roman" pitchFamily="18" charset="0"/>
              </a:rPr>
              <a:t>but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determination can change everything. Life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set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problems</a:t>
            </a:r>
            <a:r>
              <a:rPr lang="en-IN" sz="1200" spc="-5" dirty="0" smtClean="0">
                <a:latin typeface="Times New Roman" pitchFamily="18" charset="0"/>
                <a:cs typeface="Times New Roman" pitchFamily="18" charset="0"/>
              </a:rPr>
              <a:t>, </a:t>
            </a:r>
            <a:r>
              <a:rPr lang="en-IN" sz="1200" spc="-5" dirty="0">
                <a:latin typeface="Times New Roman" pitchFamily="18" charset="0"/>
                <a:cs typeface="Times New Roman" pitchFamily="18" charset="0"/>
              </a:rPr>
              <a:t> </a:t>
            </a:r>
            <a:r>
              <a:rPr lang="en-IN" sz="1200" spc="-5" dirty="0" smtClean="0">
                <a:latin typeface="Times New Roman" pitchFamily="18" charset="0"/>
                <a:cs typeface="Times New Roman" pitchFamily="18" charset="0"/>
              </a:rPr>
              <a:t>a</a:t>
            </a:r>
            <a:r>
              <a:rPr sz="1200" spc="-5" smtClean="0">
                <a:latin typeface="Times New Roman" pitchFamily="18" charset="0"/>
                <a:cs typeface="Times New Roman" pitchFamily="18" charset="0"/>
              </a:rPr>
              <a:t>n </a:t>
            </a:r>
            <a:r>
              <a:rPr sz="1200" spc="-5" dirty="0">
                <a:latin typeface="Times New Roman" pitchFamily="18" charset="0"/>
                <a:cs typeface="Times New Roman" pitchFamily="18" charset="0"/>
              </a:rPr>
              <a:t>engineer has to solve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problem</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 their domain areas </a:t>
            </a:r>
            <a:r>
              <a:rPr sz="1200" spc="-5">
                <a:latin typeface="Times New Roman" pitchFamily="18" charset="0"/>
                <a:cs typeface="Times New Roman" pitchFamily="18" charset="0"/>
              </a:rPr>
              <a:t>with </a:t>
            </a:r>
            <a:r>
              <a:rPr sz="1200" spc="-5" smtClean="0">
                <a:latin typeface="Times New Roman" pitchFamily="18" charset="0"/>
                <a:cs typeface="Times New Roman" pitchFamily="18" charset="0"/>
              </a:rPr>
              <a:t>strong </a:t>
            </a:r>
            <a:r>
              <a:rPr sz="1200" spc="-5" dirty="0">
                <a:latin typeface="Times New Roman" pitchFamily="18" charset="0"/>
                <a:cs typeface="Times New Roman" pitchFamily="18" charset="0"/>
              </a:rPr>
              <a:t>innovative </a:t>
            </a:r>
            <a:r>
              <a:rPr sz="1200" spc="-5">
                <a:latin typeface="Times New Roman" pitchFamily="18" charset="0"/>
                <a:cs typeface="Times New Roman" pitchFamily="18" charset="0"/>
              </a:rPr>
              <a:t>ideas </a:t>
            </a:r>
            <a:r>
              <a:rPr lang="en-IN" sz="1200" spc="-5" dirty="0" smtClean="0">
                <a:latin typeface="Times New Roman" pitchFamily="18" charset="0"/>
                <a:cs typeface="Times New Roman" pitchFamily="18" charset="0"/>
              </a:rPr>
              <a:t>and</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scientific knowledge. Your  commitment to become an engineer by denoting your journey in  </a:t>
            </a:r>
            <a:r>
              <a:rPr sz="1200" spc="-5">
                <a:latin typeface="Times New Roman" pitchFamily="18" charset="0"/>
                <a:cs typeface="Times New Roman" pitchFamily="18" charset="0"/>
              </a:rPr>
              <a:t>Jaipur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ngineering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ollege </a:t>
            </a:r>
            <a:r>
              <a:rPr sz="1200" spc="-5">
                <a:latin typeface="Times New Roman" pitchFamily="18" charset="0"/>
                <a:cs typeface="Times New Roman" pitchFamily="18" charset="0"/>
              </a:rPr>
              <a:t>and </a:t>
            </a:r>
            <a:r>
              <a:rPr lang="en-IN" sz="1200" spc="-5" dirty="0" smtClean="0">
                <a:latin typeface="Times New Roman" pitchFamily="18" charset="0"/>
                <a:cs typeface="Times New Roman" pitchFamily="18" charset="0"/>
              </a:rPr>
              <a:t>R</a:t>
            </a:r>
            <a:r>
              <a:rPr sz="1200" spc="-5" smtClean="0">
                <a:latin typeface="Times New Roman" pitchFamily="18" charset="0"/>
                <a:cs typeface="Times New Roman" pitchFamily="18" charset="0"/>
              </a:rPr>
              <a:t>esearch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enter </a:t>
            </a:r>
            <a:r>
              <a:rPr sz="1200" spc="-5" dirty="0">
                <a:latin typeface="Times New Roman" pitchFamily="18" charset="0"/>
                <a:cs typeface="Times New Roman" pitchFamily="18" charset="0"/>
              </a:rPr>
              <a:t>will </a:t>
            </a:r>
            <a:r>
              <a:rPr sz="1200" spc="-5">
                <a:latin typeface="Times New Roman" pitchFamily="18" charset="0"/>
                <a:cs typeface="Times New Roman" pitchFamily="18" charset="0"/>
              </a:rPr>
              <a:t>be </a:t>
            </a:r>
            <a:r>
              <a:rPr sz="1200" spc="-5" smtClean="0">
                <a:latin typeface="Times New Roman" pitchFamily="18" charset="0"/>
                <a:cs typeface="Times New Roman" pitchFamily="18" charset="0"/>
              </a:rPr>
              <a:t>fruitful</a:t>
            </a:r>
            <a:r>
              <a:rPr lang="en-IN" sz="1200" spc="-5" dirty="0" smtClean="0">
                <a:latin typeface="Times New Roman" pitchFamily="18" charset="0"/>
                <a:cs typeface="Times New Roman" pitchFamily="18" charset="0"/>
              </a:rPr>
              <a:t> and</a:t>
            </a:r>
            <a:r>
              <a:rPr sz="1200" smtClean="0">
                <a:latin typeface="Times New Roman" pitchFamily="18" charset="0"/>
                <a:cs typeface="Times New Roman" pitchFamily="18" charset="0"/>
              </a:rPr>
              <a:t>  </a:t>
            </a:r>
            <a:r>
              <a:rPr sz="1200" spc="-5" dirty="0">
                <a:latin typeface="Times New Roman" pitchFamily="18" charset="0"/>
                <a:cs typeface="Times New Roman" pitchFamily="18" charset="0"/>
              </a:rPr>
              <a:t>enjoyable in </a:t>
            </a:r>
            <a:r>
              <a:rPr sz="1200" spc="-5">
                <a:latin typeface="Times New Roman" pitchFamily="18" charset="0"/>
                <a:cs typeface="Times New Roman" pitchFamily="18" charset="0"/>
              </a:rPr>
              <a:t>every </a:t>
            </a:r>
            <a:r>
              <a:rPr sz="1200" spc="-5" smtClean="0">
                <a:latin typeface="Times New Roman" pitchFamily="18" charset="0"/>
                <a:cs typeface="Times New Roman" pitchFamily="18" charset="0"/>
              </a:rPr>
              <a:t>aspect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experience you gain from </a:t>
            </a:r>
            <a:r>
              <a:rPr sz="1200" spc="-5">
                <a:latin typeface="Times New Roman" pitchFamily="18" charset="0"/>
                <a:cs typeface="Times New Roman" pitchFamily="18" charset="0"/>
              </a:rPr>
              <a:t>here </a:t>
            </a:r>
            <a:r>
              <a:rPr lang="en-IN" sz="1200" spc="-5" dirty="0" smtClean="0">
                <a:latin typeface="Times New Roman" pitchFamily="18" charset="0"/>
                <a:cs typeface="Times New Roman" pitchFamily="18" charset="0"/>
              </a:rPr>
              <a:t>and</a:t>
            </a:r>
            <a:r>
              <a:rPr sz="120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moments you spend</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here.</a:t>
            </a:r>
            <a:endParaRPr sz="1200" dirty="0">
              <a:latin typeface="Times New Roman" pitchFamily="18" charset="0"/>
              <a:cs typeface="Times New Roman" pitchFamily="18" charset="0"/>
            </a:endParaRPr>
          </a:p>
          <a:p>
            <a:pPr marR="6350" algn="ctr">
              <a:lnSpc>
                <a:spcPct val="100000"/>
              </a:lnSpc>
              <a:spcBef>
                <a:spcPts val="1320"/>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sz="1200" spc="-5" smtClean="0">
                <a:latin typeface="Times New Roman" pitchFamily="18" charset="0"/>
                <a:cs typeface="Times New Roman" pitchFamily="18" charset="0"/>
              </a:rPr>
              <a:t>Dr</a:t>
            </a:r>
            <a:r>
              <a:rPr sz="1200" spc="-5">
                <a:latin typeface="Times New Roman" pitchFamily="18" charset="0"/>
                <a:cs typeface="Times New Roman" pitchFamily="18" charset="0"/>
              </a:rPr>
              <a:t>. </a:t>
            </a:r>
            <a:r>
              <a:rPr sz="1200" spc="-5" smtClean="0">
                <a:latin typeface="Times New Roman" pitchFamily="18" charset="0"/>
                <a:cs typeface="Times New Roman" pitchFamily="18" charset="0"/>
              </a:rPr>
              <a:t>V.</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K</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Chandna</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Principal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r>
              <a:rPr sz="1200" spc="-60" smtClean="0">
                <a:latin typeface="Times New Roman" pitchFamily="18" charset="0"/>
                <a:cs typeface="Times New Roman" pitchFamily="18" charset="0"/>
              </a:rPr>
              <a:t> </a:t>
            </a:r>
            <a:endParaRPr sz="1200" dirty="0">
              <a:latin typeface="Times New Roman" pitchFamily="18" charset="0"/>
              <a:cs typeface="Times New Roman" pitchFamily="18" charset="0"/>
            </a:endParaRPr>
          </a:p>
        </p:txBody>
      </p:sp>
      <p:sp>
        <p:nvSpPr>
          <p:cNvPr id="15" name="object 15"/>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6" name="object 16"/>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8</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pic>
        <p:nvPicPr>
          <p:cNvPr id="2050" name="Picture 2" descr="C:\Users\EE25\Desktop\ullu image.png"/>
          <p:cNvPicPr>
            <a:picLocks noChangeAspect="1" noChangeArrowheads="1"/>
          </p:cNvPicPr>
          <p:nvPr/>
        </p:nvPicPr>
        <p:blipFill>
          <a:blip r:embed="rId6" cstate="print"/>
          <a:srcRect/>
          <a:stretch>
            <a:fillRect/>
          </a:stretch>
        </p:blipFill>
        <p:spPr bwMode="auto">
          <a:xfrm>
            <a:off x="4114800" y="1257300"/>
            <a:ext cx="1543050" cy="16954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299241" y="678981"/>
            <a:ext cx="6259487" cy="8420675"/>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28539"/>
            <a:ext cx="953135" cy="364490"/>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363434"/>
                </a:solidFill>
                <a:latin typeface="Times New Roman" pitchFamily="18" charset="0"/>
                <a:cs typeface="Times New Roman" pitchFamily="18" charset="0"/>
              </a:rPr>
              <a:t>HOD</a:t>
            </a:r>
            <a:r>
              <a:rPr sz="1100" b="1" spc="-15"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(EE)</a:t>
            </a:r>
            <a:endParaRPr sz="1100" dirty="0">
              <a:latin typeface="Times New Roman" pitchFamily="18" charset="0"/>
              <a:cs typeface="Times New Roman" pitchFamily="18" charset="0"/>
            </a:endParaRPr>
          </a:p>
          <a:p>
            <a:pPr marL="12700">
              <a:lnSpc>
                <a:spcPct val="100000"/>
              </a:lnSpc>
              <a:spcBef>
                <a:spcPts val="30"/>
              </a:spcBef>
            </a:pPr>
            <a:r>
              <a:rPr sz="1100" b="1" spc="-5" dirty="0">
                <a:solidFill>
                  <a:srgbClr val="363434"/>
                </a:solidFill>
                <a:latin typeface="Times New Roman" pitchFamily="18" charset="0"/>
                <a:cs typeface="Times New Roman" pitchFamily="18" charset="0"/>
              </a:rPr>
              <a:t>JECRC,</a:t>
            </a:r>
            <a:r>
              <a:rPr sz="1100" b="1" spc="-7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405360" y="3021539"/>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52223" y="3565521"/>
            <a:ext cx="4983480" cy="4447371"/>
          </a:xfrm>
          <a:prstGeom prst="rect">
            <a:avLst/>
          </a:prstGeom>
        </p:spPr>
        <p:txBody>
          <a:bodyPr vert="horz" wrap="square" lIns="0" tIns="20320" rIns="0" bIns="0" rtlCol="0">
            <a:spAutoFit/>
          </a:bodyPr>
          <a:lstStyle/>
          <a:p>
            <a:pPr marL="12700" marR="10795" algn="just">
              <a:lnSpc>
                <a:spcPts val="1420"/>
              </a:lnSpc>
              <a:spcBef>
                <a:spcPts val="160"/>
              </a:spcBef>
            </a:pPr>
            <a:r>
              <a:rPr sz="1200" spc="-5" dirty="0">
                <a:latin typeface="Times New Roman" pitchFamily="18" charset="0"/>
                <a:cs typeface="Times New Roman" pitchFamily="18" charset="0"/>
              </a:rPr>
              <a:t>Nikola Tesla, the well known Serbian- American electrical engineer  is quoted as saying "Electrical sources has revealed to us the true  nature of light has provided us with innumerate appliances and  instruments of precision and has thereby vastly added to the  exactness of </a:t>
            </a:r>
            <a:r>
              <a:rPr sz="1200" spc="-5">
                <a:latin typeface="Times New Roman" pitchFamily="18" charset="0"/>
                <a:cs typeface="Times New Roman" pitchFamily="18" charset="0"/>
              </a:rPr>
              <a:t>our </a:t>
            </a:r>
            <a:r>
              <a:rPr sz="1200" spc="-5" smtClean="0">
                <a:latin typeface="Times New Roman" pitchFamily="18" charset="0"/>
                <a:cs typeface="Times New Roman" pitchFamily="18" charset="0"/>
              </a:rPr>
              <a:t>knowledge"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His </a:t>
            </a:r>
            <a:r>
              <a:rPr sz="1200" spc="-5" dirty="0">
                <a:latin typeface="Times New Roman" pitchFamily="18" charset="0"/>
                <a:cs typeface="Times New Roman" pitchFamily="18" charset="0"/>
              </a:rPr>
              <a:t>words portray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immensely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wide </a:t>
            </a:r>
            <a:r>
              <a:rPr sz="1200" spc="-5" dirty="0">
                <a:latin typeface="Times New Roman" pitchFamily="18" charset="0"/>
                <a:cs typeface="Times New Roman" pitchFamily="18" charset="0"/>
              </a:rPr>
              <a:t>and dynamically changing and ever developing world of  electrical engineering open to electrical</a:t>
            </a:r>
            <a:r>
              <a:rPr sz="1200" spc="305" dirty="0">
                <a:latin typeface="Times New Roman" pitchFamily="18" charset="0"/>
                <a:cs typeface="Times New Roman" pitchFamily="18" charset="0"/>
              </a:rPr>
              <a:t> </a:t>
            </a:r>
            <a:r>
              <a:rPr sz="1200" spc="-5" dirty="0">
                <a:latin typeface="Times New Roman" pitchFamily="18" charset="0"/>
                <a:cs typeface="Times New Roman" pitchFamily="18" charset="0"/>
              </a:rPr>
              <a:t>engineer.</a:t>
            </a:r>
            <a:endParaRPr sz="1200" dirty="0">
              <a:latin typeface="Times New Roman" pitchFamily="18" charset="0"/>
              <a:cs typeface="Times New Roman" pitchFamily="18" charset="0"/>
            </a:endParaRPr>
          </a:p>
          <a:p>
            <a:pPr>
              <a:lnSpc>
                <a:spcPct val="100000"/>
              </a:lnSpc>
              <a:spcBef>
                <a:spcPts val="35"/>
              </a:spcBef>
            </a:pPr>
            <a:endParaRPr sz="1500" dirty="0">
              <a:latin typeface="Times New Roman" pitchFamily="18" charset="0"/>
              <a:cs typeface="Times New Roman" pitchFamily="18" charset="0"/>
            </a:endParaRPr>
          </a:p>
          <a:p>
            <a:pPr marL="24765" marR="8890" algn="just">
              <a:lnSpc>
                <a:spcPts val="1420"/>
              </a:lnSpc>
              <a:spcBef>
                <a:spcPts val="5"/>
              </a:spcBef>
            </a:pPr>
            <a:r>
              <a:rPr sz="1200" spc="-5" dirty="0">
                <a:latin typeface="Times New Roman" pitchFamily="18" charset="0"/>
                <a:cs typeface="Times New Roman" pitchFamily="18" charset="0"/>
              </a:rPr>
              <a:t>It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great pleasure to see </a:t>
            </a:r>
            <a:r>
              <a:rPr sz="1200" spc="-5">
                <a:latin typeface="Times New Roman" pitchFamily="18" charset="0"/>
                <a:cs typeface="Times New Roman" pitchFamily="18" charset="0"/>
              </a:rPr>
              <a:t>the </a:t>
            </a:r>
            <a:r>
              <a:rPr lang="en-IN" sz="1200" spc="-5" dirty="0" smtClean="0">
                <a:latin typeface="Times New Roman" pitchFamily="18" charset="0"/>
                <a:cs typeface="Times New Roman" pitchFamily="18" charset="0"/>
              </a:rPr>
              <a:t>July-August</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201</a:t>
            </a:r>
            <a:r>
              <a:rPr lang="en-IN" sz="1200" spc="-5" dirty="0" smtClean="0">
                <a:latin typeface="Times New Roman" pitchFamily="18" charset="0"/>
                <a:cs typeface="Times New Roman" pitchFamily="18" charset="0"/>
              </a:rPr>
              <a:t>7</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issue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EE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newsletter </a:t>
            </a:r>
            <a:r>
              <a:rPr sz="1200" b="1" spc="-5">
                <a:latin typeface="Times New Roman" pitchFamily="18" charset="0"/>
                <a:cs typeface="Times New Roman" pitchFamily="18" charset="0"/>
              </a:rPr>
              <a:t>“</a:t>
            </a:r>
            <a:r>
              <a:rPr sz="1200" b="1" spc="-5" smtClean="0">
                <a:latin typeface="Times New Roman" pitchFamily="18" charset="0"/>
                <a:cs typeface="Times New Roman" pitchFamily="18" charset="0"/>
              </a:rPr>
              <a:t>Tesla</a:t>
            </a:r>
            <a:r>
              <a:rPr lang="en-IN" sz="1200" b="1" spc="-5" dirty="0" smtClean="0">
                <a:latin typeface="Times New Roman" pitchFamily="18" charset="0"/>
                <a:cs typeface="Times New Roman" pitchFamily="18" charset="0"/>
              </a:rPr>
              <a:t> </a:t>
            </a:r>
            <a:r>
              <a:rPr lang="en-IN" sz="1200" b="1" spc="-5" dirty="0" smtClean="0">
                <a:latin typeface="Times New Roman" pitchFamily="18" charset="0"/>
                <a:cs typeface="Times New Roman" pitchFamily="18" charset="0"/>
              </a:rPr>
              <a:t>08/17</a:t>
            </a:r>
            <a:r>
              <a:rPr sz="1200" b="1" spc="-5" smtClean="0">
                <a:latin typeface="Times New Roman" pitchFamily="18" charset="0"/>
                <a:cs typeface="Times New Roman" pitchFamily="18" charset="0"/>
              </a:rPr>
              <a:t>”.</a:t>
            </a:r>
            <a:r>
              <a:rPr lang="en-IN" sz="1200" b="1"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has well qualified </a:t>
            </a:r>
            <a:r>
              <a:rPr sz="1200" spc="-5">
                <a:latin typeface="Times New Roman" pitchFamily="18" charset="0"/>
                <a:cs typeface="Times New Roman" pitchFamily="18" charset="0"/>
              </a:rPr>
              <a:t>staff </a:t>
            </a:r>
            <a:r>
              <a:rPr sz="1200" spc="-5" smtClean="0">
                <a:latin typeface="Times New Roman" pitchFamily="18" charset="0"/>
                <a:cs typeface="Times New Roman" pitchFamily="18" charset="0"/>
              </a:rPr>
              <a:t>with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expertise </a:t>
            </a:r>
            <a:r>
              <a:rPr sz="1200" spc="-5" dirty="0">
                <a:latin typeface="Times New Roman" pitchFamily="18" charset="0"/>
                <a:cs typeface="Times New Roman" pitchFamily="18" charset="0"/>
              </a:rPr>
              <a:t>in </a:t>
            </a:r>
            <a:r>
              <a:rPr sz="1200" spc="-5">
                <a:latin typeface="Times New Roman" pitchFamily="18" charset="0"/>
                <a:cs typeface="Times New Roman" pitchFamily="18" charset="0"/>
              </a:rPr>
              <a:t>Power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Control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Power </a:t>
            </a:r>
            <a:r>
              <a:rPr sz="1200" spc="-5">
                <a:latin typeface="Times New Roman" pitchFamily="18" charset="0"/>
                <a:cs typeface="Times New Roman" pitchFamily="18" charset="0"/>
              </a:rPr>
              <a:t>Electronics </a:t>
            </a:r>
            <a:r>
              <a:rPr sz="1200" spc="-5" smtClean="0">
                <a:latin typeface="Times New Roman" pitchFamily="18" charset="0"/>
                <a:cs typeface="Times New Roman" pitchFamily="18" charset="0"/>
              </a:rPr>
              <a:t>and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Drives,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Electrical Machines</a:t>
            </a:r>
            <a:r>
              <a:rPr lang="en-IN" sz="1200" spc="-5" dirty="0" smtClean="0">
                <a:latin typeface="Times New Roman" pitchFamily="18" charset="0"/>
                <a:cs typeface="Times New Roman" pitchFamily="18" charset="0"/>
              </a:rPr>
              <a:t> and </a:t>
            </a:r>
            <a:r>
              <a:rPr sz="1200" spc="-5" smtClean="0">
                <a:latin typeface="Times New Roman" pitchFamily="18" charset="0"/>
                <a:cs typeface="Times New Roman" pitchFamily="18" charset="0"/>
              </a:rPr>
              <a:t>Renewable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nergy </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ystem </a:t>
            </a:r>
            <a:r>
              <a:rPr sz="1200" spc="-5">
                <a:latin typeface="Times New Roman" pitchFamily="18" charset="0"/>
                <a:cs typeface="Times New Roman" pitchFamily="18" charset="0"/>
              </a:rPr>
              <a:t>assisted </a:t>
            </a:r>
            <a:r>
              <a:rPr sz="1200" spc="-5" smtClean="0">
                <a:latin typeface="Times New Roman" pitchFamily="18" charset="0"/>
                <a:cs typeface="Times New Roman" pitchFamily="18" charset="0"/>
              </a:rPr>
              <a:t>by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skilled </a:t>
            </a:r>
            <a:r>
              <a:rPr sz="1200" spc="-5" dirty="0">
                <a:latin typeface="Times New Roman" pitchFamily="18" charset="0"/>
                <a:cs typeface="Times New Roman" pitchFamily="18" charset="0"/>
              </a:rPr>
              <a:t>supporting </a:t>
            </a:r>
            <a:r>
              <a:rPr sz="1200" spc="-5">
                <a:latin typeface="Times New Roman" pitchFamily="18" charset="0"/>
                <a:cs typeface="Times New Roman" pitchFamily="18" charset="0"/>
              </a:rPr>
              <a:t>staff</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would like to thank my existing </a:t>
            </a:r>
            <a:r>
              <a:rPr sz="1200" spc="-5">
                <a:latin typeface="Times New Roman" pitchFamily="18" charset="0"/>
                <a:cs typeface="Times New Roman" pitchFamily="18" charset="0"/>
              </a:rPr>
              <a:t>team </a:t>
            </a:r>
            <a:r>
              <a:rPr sz="1200" spc="-5" smtClean="0">
                <a:latin typeface="Times New Roman" pitchFamily="18" charset="0"/>
                <a:cs typeface="Times New Roman" pitchFamily="18" charset="0"/>
              </a:rPr>
              <a:t>for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their </a:t>
            </a:r>
            <a:r>
              <a:rPr sz="1200" spc="-5" dirty="0">
                <a:latin typeface="Times New Roman" pitchFamily="18" charset="0"/>
                <a:cs typeface="Times New Roman" pitchFamily="18" charset="0"/>
              </a:rPr>
              <a:t>commitment and hard </a:t>
            </a:r>
            <a:r>
              <a:rPr sz="1200" spc="-5">
                <a:latin typeface="Times New Roman" pitchFamily="18" charset="0"/>
                <a:cs typeface="Times New Roman" pitchFamily="18" charset="0"/>
              </a:rPr>
              <a:t>work</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seeks </a:t>
            </a:r>
            <a:r>
              <a:rPr sz="1200" spc="-5">
                <a:latin typeface="Times New Roman" pitchFamily="18" charset="0"/>
                <a:cs typeface="Times New Roman" pitchFamily="18" charset="0"/>
              </a:rPr>
              <a:t>to </a:t>
            </a:r>
            <a:r>
              <a:rPr sz="1200" spc="-5" smtClean="0">
                <a:latin typeface="Times New Roman" pitchFamily="18" charset="0"/>
                <a:cs typeface="Times New Roman" pitchFamily="18" charset="0"/>
              </a:rPr>
              <a:t>combine </a:t>
            </a:r>
            <a:r>
              <a:rPr sz="1200" spc="-5" dirty="0">
                <a:latin typeface="Times New Roman" pitchFamily="18" charset="0"/>
                <a:cs typeface="Times New Roman" pitchFamily="18" charset="0"/>
              </a:rPr>
              <a:t>excellence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education</a:t>
            </a:r>
            <a:r>
              <a:rPr lang="en-IN" sz="1200" spc="-5" dirty="0" smtClean="0">
                <a:latin typeface="Times New Roman" pitchFamily="18" charset="0"/>
                <a:cs typeface="Times New Roman" pitchFamily="18" charset="0"/>
              </a:rPr>
              <a:t> and</a:t>
            </a:r>
            <a:r>
              <a:rPr sz="1200" spc="-5" smtClean="0">
                <a:latin typeface="Times New Roman" pitchFamily="18" charset="0"/>
                <a:cs typeface="Times New Roman" pitchFamily="18" charset="0"/>
              </a:rPr>
              <a:t> research.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core values of the department help the </a:t>
            </a:r>
            <a:r>
              <a:rPr sz="1200" spc="-5">
                <a:latin typeface="Times New Roman" pitchFamily="18" charset="0"/>
                <a:cs typeface="Times New Roman" pitchFamily="18" charset="0"/>
              </a:rPr>
              <a:t>students </a:t>
            </a:r>
            <a:r>
              <a:rPr sz="1200" spc="-5" smtClean="0">
                <a:latin typeface="Times New Roman" pitchFamily="18" charset="0"/>
                <a:cs typeface="Times New Roman" pitchFamily="18" charset="0"/>
              </a:rPr>
              <a:t>to</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develop </a:t>
            </a:r>
            <a:r>
              <a:rPr sz="1200" spc="-5" dirty="0">
                <a:latin typeface="Times New Roman" pitchFamily="18" charset="0"/>
                <a:cs typeface="Times New Roman" pitchFamily="18" charset="0"/>
              </a:rPr>
              <a:t>the students their overall personality and made them  worthy technocrat to compete and work at </a:t>
            </a:r>
            <a:r>
              <a:rPr sz="1200" spc="-5">
                <a:latin typeface="Times New Roman" pitchFamily="18" charset="0"/>
                <a:cs typeface="Times New Roman" pitchFamily="18" charset="0"/>
              </a:rPr>
              <a:t>global </a:t>
            </a:r>
            <a:r>
              <a:rPr sz="1200" spc="-5" smtClean="0">
                <a:latin typeface="Times New Roman" pitchFamily="18" charset="0"/>
                <a:cs typeface="Times New Roman" pitchFamily="18" charset="0"/>
              </a:rPr>
              <a:t>level.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Our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department </a:t>
            </a:r>
            <a:r>
              <a:rPr sz="1200" spc="-5" dirty="0">
                <a:latin typeface="Times New Roman" pitchFamily="18" charset="0"/>
                <a:cs typeface="Times New Roman" pitchFamily="18" charset="0"/>
              </a:rPr>
              <a:t>has been conducting hands on  workshop/seminar/training program since its beginning to keep  the faculty and students to enhance the knowledge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their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domain.Our </a:t>
            </a:r>
            <a:r>
              <a:rPr sz="1200" spc="-5" dirty="0">
                <a:latin typeface="Times New Roman" pitchFamily="18" charset="0"/>
                <a:cs typeface="Times New Roman" pitchFamily="18" charset="0"/>
              </a:rPr>
              <a:t>mission includes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commitment to prepare students  for professional and research activities with an ability to </a:t>
            </a:r>
            <a:r>
              <a:rPr sz="1200" spc="-5">
                <a:latin typeface="Times New Roman" pitchFamily="18" charset="0"/>
                <a:cs typeface="Times New Roman" pitchFamily="18" charset="0"/>
              </a:rPr>
              <a:t>learn  </a:t>
            </a:r>
            <a:r>
              <a:rPr sz="1200" spc="-5" smtClean="0">
                <a:latin typeface="Times New Roman" pitchFamily="18" charset="0"/>
                <a:cs typeface="Times New Roman" pitchFamily="18" charset="0"/>
              </a:rPr>
              <a:t>independently.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wish you all </a:t>
            </a:r>
            <a:r>
              <a:rPr sz="1200" dirty="0">
                <a:latin typeface="Times New Roman" pitchFamily="18" charset="0"/>
                <a:cs typeface="Times New Roman" pitchFamily="18" charset="0"/>
              </a:rPr>
              <a:t>a  </a:t>
            </a:r>
            <a:r>
              <a:rPr sz="1200" spc="-5">
                <a:latin typeface="Times New Roman" pitchFamily="18" charset="0"/>
                <a:cs typeface="Times New Roman" pitchFamily="18" charset="0"/>
              </a:rPr>
              <a:t>successful</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long-lived,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engineering-based </a:t>
            </a:r>
            <a:r>
              <a:rPr sz="1200" spc="-5" dirty="0">
                <a:latin typeface="Times New Roman" pitchFamily="18" charset="0"/>
                <a:cs typeface="Times New Roman" pitchFamily="18" charset="0"/>
              </a:rPr>
              <a:t>career</a:t>
            </a:r>
            <a:r>
              <a:rPr sz="1200" spc="-15" dirty="0">
                <a:latin typeface="Times New Roman" pitchFamily="18" charset="0"/>
                <a:cs typeface="Times New Roman" pitchFamily="18" charset="0"/>
              </a:rPr>
              <a:t> </a:t>
            </a:r>
            <a:r>
              <a:rPr sz="1200" spc="-5" dirty="0">
                <a:latin typeface="Times New Roman" pitchFamily="18" charset="0"/>
                <a:cs typeface="Times New Roman" pitchFamily="18" charset="0"/>
              </a:rPr>
              <a:t>path.</a:t>
            </a:r>
            <a:endParaRPr sz="1200" dirty="0">
              <a:latin typeface="Times New Roman" pitchFamily="18" charset="0"/>
              <a:cs typeface="Times New Roman" pitchFamily="18" charset="0"/>
            </a:endParaRPr>
          </a:p>
          <a:p>
            <a:pPr algn="ctr">
              <a:spcBef>
                <a:spcPts val="30"/>
              </a:spcBef>
            </a:pPr>
            <a:r>
              <a:rPr lang="en-US" sz="1200" spc="-5" dirty="0">
                <a:latin typeface="Times New Roman" pitchFamily="18" charset="0"/>
                <a:cs typeface="Times New Roman" pitchFamily="18" charset="0"/>
              </a:rPr>
              <a:t>Best</a:t>
            </a:r>
            <a:r>
              <a:rPr lang="en-US" sz="1200" spc="-10" dirty="0">
                <a:latin typeface="Times New Roman" pitchFamily="18" charset="0"/>
                <a:cs typeface="Times New Roman" pitchFamily="18" charset="0"/>
              </a:rPr>
              <a:t> </a:t>
            </a:r>
            <a:r>
              <a:rPr lang="en-US" sz="1200" spc="-5" dirty="0">
                <a:latin typeface="Times New Roman" pitchFamily="18" charset="0"/>
                <a:cs typeface="Times New Roman" pitchFamily="18" charset="0"/>
              </a:rPr>
              <a:t>Wishes</a:t>
            </a:r>
            <a:endParaRPr lang="en-US" sz="1200" dirty="0">
              <a:latin typeface="Times New Roman" pitchFamily="18" charset="0"/>
              <a:cs typeface="Times New Roman" pitchFamily="18" charset="0"/>
            </a:endParaRPr>
          </a:p>
          <a:p>
            <a:pPr marR="5080">
              <a:lnSpc>
                <a:spcPct val="100000"/>
              </a:lnSpc>
            </a:pPr>
            <a:r>
              <a:rPr lang="en-IN" sz="15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a:t>
            </a:r>
            <a:r>
              <a:rPr sz="1200" spc="-5" dirty="0">
                <a:latin typeface="Times New Roman" pitchFamily="18" charset="0"/>
                <a:cs typeface="Times New Roman" pitchFamily="18" charset="0"/>
              </a:rPr>
              <a:t>. </a:t>
            </a:r>
            <a:r>
              <a:rPr sz="1200" spc="-5">
                <a:latin typeface="Times New Roman" pitchFamily="18" charset="0"/>
                <a:cs typeface="Times New Roman" pitchFamily="18" charset="0"/>
              </a:rPr>
              <a:t>Sandeep</a:t>
            </a:r>
            <a:r>
              <a:rPr sz="1200" spc="-95">
                <a:latin typeface="Times New Roman" pitchFamily="18" charset="0"/>
                <a:cs typeface="Times New Roman" pitchFamily="18" charset="0"/>
              </a:rPr>
              <a:t> </a:t>
            </a:r>
            <a:r>
              <a:rPr sz="1200" spc="-5" smtClean="0">
                <a:latin typeface="Times New Roman" pitchFamily="18" charset="0"/>
                <a:cs typeface="Times New Roman" pitchFamily="18" charset="0"/>
              </a:rPr>
              <a:t>Vyas</a:t>
            </a:r>
            <a:endParaRPr lang="en-IN" sz="1200" spc="-5" dirty="0" smtClean="0">
              <a:latin typeface="Times New Roman" pitchFamily="18" charset="0"/>
              <a:cs typeface="Times New Roman" pitchFamily="18" charset="0"/>
            </a:endParaRPr>
          </a:p>
          <a:p>
            <a:pPr marR="5080" algn="just">
              <a:lnSpc>
                <a:spcPct val="100000"/>
              </a:lnSpc>
            </a:pPr>
            <a:r>
              <a:rPr lang="en-IN" sz="1200" spc="-5" dirty="0" smtClean="0">
                <a:latin typeface="Times New Roman" pitchFamily="18" charset="0"/>
                <a:cs typeface="Times New Roman" pitchFamily="18" charset="0"/>
              </a:rPr>
              <a:t>			           HOD, Electrical Engineering</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Century Gothic"/>
              <a:cs typeface="Century Gothic"/>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7159" y="224408"/>
            <a:ext cx="579694"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8</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pic>
        <p:nvPicPr>
          <p:cNvPr id="1026" name="Picture 2" descr="C:\Users\EE25\Desktop\ullu image.png"/>
          <p:cNvPicPr>
            <a:picLocks noChangeAspect="1" noChangeArrowheads="1"/>
          </p:cNvPicPr>
          <p:nvPr/>
        </p:nvPicPr>
        <p:blipFill>
          <a:blip r:embed="rId6" cstate="print"/>
          <a:srcRect/>
          <a:stretch>
            <a:fillRect/>
          </a:stretch>
        </p:blipFill>
        <p:spPr bwMode="auto">
          <a:xfrm>
            <a:off x="4191000" y="1333500"/>
            <a:ext cx="1600200" cy="167640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14" y="6329374"/>
            <a:ext cx="6857986" cy="3238493"/>
          </a:xfrm>
          <a:prstGeom prst="rect">
            <a:avLst/>
          </a:prstGeom>
          <a:blipFill>
            <a:blip r:embed="rId3" cstate="print"/>
            <a:stretch>
              <a:fillRect/>
            </a:stretch>
          </a:blipFill>
        </p:spPr>
        <p:txBody>
          <a:bodyPr wrap="square" lIns="0" tIns="0" rIns="0" bIns="0" rtlCol="0"/>
          <a:lstStyle/>
          <a:p>
            <a:endParaRPr dirty="0"/>
          </a:p>
        </p:txBody>
      </p:sp>
      <p:sp>
        <p:nvSpPr>
          <p:cNvPr id="5" name="object 5"/>
          <p:cNvSpPr txBox="1">
            <a:spLocks noGrp="1"/>
          </p:cNvSpPr>
          <p:nvPr>
            <p:ph type="title"/>
          </p:nvPr>
        </p:nvSpPr>
        <p:spPr>
          <a:xfrm>
            <a:off x="285728" y="1327655"/>
            <a:ext cx="2827676" cy="382156"/>
          </a:xfrm>
          <a:prstGeom prst="rect">
            <a:avLst/>
          </a:prstGeom>
        </p:spPr>
        <p:txBody>
          <a:bodyPr vert="horz" wrap="square" lIns="0" tIns="12700" rIns="0" bIns="0" rtlCol="0">
            <a:spAutoFit/>
          </a:bodyPr>
          <a:lstStyle/>
          <a:p>
            <a:pPr marL="12700">
              <a:lnSpc>
                <a:spcPct val="100000"/>
              </a:lnSpc>
              <a:spcBef>
                <a:spcPts val="100"/>
              </a:spcBef>
            </a:pPr>
            <a:r>
              <a:rPr sz="2400" b="1" u="none" spc="-5" dirty="0">
                <a:solidFill>
                  <a:srgbClr val="FF0000"/>
                </a:solidFill>
                <a:latin typeface="Times New Roman" pitchFamily="18" charset="0"/>
                <a:cs typeface="Times New Roman" pitchFamily="18" charset="0"/>
              </a:rPr>
              <a:t>Vision of the</a:t>
            </a:r>
            <a:r>
              <a:rPr sz="2400" b="1" u="none" spc="-85" dirty="0">
                <a:solidFill>
                  <a:srgbClr val="FF0000"/>
                </a:solidFill>
                <a:latin typeface="Times New Roman" pitchFamily="18" charset="0"/>
                <a:cs typeface="Times New Roman" pitchFamily="18" charset="0"/>
              </a:rPr>
              <a:t> </a:t>
            </a:r>
            <a:r>
              <a:rPr sz="2400" b="1" u="none" spc="-5" dirty="0">
                <a:solidFill>
                  <a:srgbClr val="FF0000"/>
                </a:solidFill>
                <a:latin typeface="Times New Roman" pitchFamily="18" charset="0"/>
                <a:cs typeface="Times New Roman" pitchFamily="18" charset="0"/>
              </a:rPr>
              <a:t>Institute</a:t>
            </a:r>
          </a:p>
        </p:txBody>
      </p:sp>
      <p:sp>
        <p:nvSpPr>
          <p:cNvPr id="6" name="object 6"/>
          <p:cNvSpPr txBox="1">
            <a:spLocks noGrp="1"/>
          </p:cNvSpPr>
          <p:nvPr>
            <p:ph type="body" idx="1"/>
          </p:nvPr>
        </p:nvSpPr>
        <p:spPr>
          <a:xfrm>
            <a:off x="304800" y="1790700"/>
            <a:ext cx="6354763" cy="2067425"/>
          </a:xfrm>
          <a:prstGeom prst="rect">
            <a:avLst/>
          </a:prstGeom>
        </p:spPr>
        <p:txBody>
          <a:bodyPr vert="horz" wrap="square" lIns="0" tIns="12700" rIns="0" bIns="0" rtlCol="0">
            <a:spAutoFit/>
          </a:bodyPr>
          <a:lstStyle/>
          <a:p>
            <a:pPr marL="102870" algn="just">
              <a:lnSpc>
                <a:spcPct val="100000"/>
              </a:lnSpc>
              <a:spcBef>
                <a:spcPts val="100"/>
              </a:spcBef>
              <a:buChar char="•"/>
              <a:tabLst>
                <a:tab pos="320675" algn="l"/>
              </a:tabLst>
            </a:pPr>
            <a:endParaRPr lang="en-IN" spc="-5" dirty="0" smtClean="0">
              <a:latin typeface="Times New Roman" pitchFamily="18" charset="0"/>
              <a:cs typeface="Times New Roman" pitchFamily="18" charset="0"/>
            </a:endParaRPr>
          </a:p>
          <a:p>
            <a:pPr marL="102870" algn="just">
              <a:lnSpc>
                <a:spcPct val="100000"/>
              </a:lnSpc>
              <a:spcBef>
                <a:spcPts val="100"/>
              </a:spcBef>
              <a:tabLst>
                <a:tab pos="320675" algn="l"/>
              </a:tabLst>
            </a:pPr>
            <a:r>
              <a:rPr spc="-5" smtClean="0">
                <a:latin typeface="Times New Roman" pitchFamily="18" charset="0"/>
                <a:cs typeface="Times New Roman" pitchFamily="18" charset="0"/>
              </a:rPr>
              <a:t>To </a:t>
            </a:r>
            <a:r>
              <a:rPr spc="-5" dirty="0">
                <a:latin typeface="Times New Roman" pitchFamily="18" charset="0"/>
                <a:cs typeface="Times New Roman" pitchFamily="18" charset="0"/>
              </a:rPr>
              <a:t>become </a:t>
            </a:r>
            <a:r>
              <a:rPr dirty="0">
                <a:latin typeface="Times New Roman" pitchFamily="18" charset="0"/>
                <a:cs typeface="Times New Roman" pitchFamily="18" charset="0"/>
              </a:rPr>
              <a:t>a </a:t>
            </a:r>
            <a:r>
              <a:rPr spc="-5" dirty="0">
                <a:latin typeface="Times New Roman" pitchFamily="18" charset="0"/>
                <a:cs typeface="Times New Roman" pitchFamily="18" charset="0"/>
              </a:rPr>
              <a:t>renowned centre of outcome </a:t>
            </a:r>
            <a:r>
              <a:rPr spc="-5">
                <a:latin typeface="Times New Roman" pitchFamily="18" charset="0"/>
                <a:cs typeface="Times New Roman" pitchFamily="18" charset="0"/>
              </a:rPr>
              <a:t>based</a:t>
            </a:r>
            <a:r>
              <a:rPr spc="-40">
                <a:latin typeface="Times New Roman" pitchFamily="18" charset="0"/>
                <a:cs typeface="Times New Roman" pitchFamily="18" charset="0"/>
              </a:rPr>
              <a:t> </a:t>
            </a:r>
            <a:r>
              <a:rPr spc="-5" smtClean="0">
                <a:latin typeface="Times New Roman" pitchFamily="18" charset="0"/>
                <a:cs typeface="Times New Roman" pitchFamily="18" charset="0"/>
              </a:rPr>
              <a:t>learning</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work </a:t>
            </a:r>
            <a:r>
              <a:rPr spc="-5">
                <a:latin typeface="Times New Roman" pitchFamily="18" charset="0"/>
                <a:cs typeface="Times New Roman" pitchFamily="18" charset="0"/>
              </a:rPr>
              <a:t>towards </a:t>
            </a:r>
            <a:r>
              <a:rPr spc="-5" smtClean="0">
                <a:latin typeface="Times New Roman" pitchFamily="18" charset="0"/>
                <a:cs typeface="Times New Roman" pitchFamily="18" charset="0"/>
              </a:rPr>
              <a:t>academic</a:t>
            </a:r>
            <a:r>
              <a:rPr smtClean="0">
                <a:latin typeface="Times New Roman" pitchFamily="18" charset="0"/>
                <a:cs typeface="Times New Roman" pitchFamily="18" charset="0"/>
              </a:rPr>
              <a:t>, </a:t>
            </a:r>
            <a:r>
              <a:rPr spc="-5" smtClean="0">
                <a:latin typeface="Times New Roman" pitchFamily="18" charset="0"/>
                <a:cs typeface="Times New Roman" pitchFamily="18" charset="0"/>
              </a:rPr>
              <a:t>professional</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cultural </a:t>
            </a:r>
            <a:r>
              <a:rPr spc="-5" dirty="0">
                <a:latin typeface="Times New Roman" pitchFamily="18" charset="0"/>
                <a:cs typeface="Times New Roman" pitchFamily="18" charset="0"/>
              </a:rPr>
              <a:t>and </a:t>
            </a:r>
            <a:r>
              <a:rPr spc="-5">
                <a:latin typeface="Times New Roman" pitchFamily="18" charset="0"/>
                <a:cs typeface="Times New Roman" pitchFamily="18" charset="0"/>
              </a:rPr>
              <a:t>social </a:t>
            </a:r>
            <a:r>
              <a:rPr spc="-5" smtClean="0">
                <a:latin typeface="Times New Roman" pitchFamily="18" charset="0"/>
                <a:cs typeface="Times New Roman" pitchFamily="18" charset="0"/>
              </a:rPr>
              <a:t>enrichment </a:t>
            </a:r>
            <a:r>
              <a:rPr spc="-5" dirty="0">
                <a:latin typeface="Times New Roman" pitchFamily="18" charset="0"/>
                <a:cs typeface="Times New Roman" pitchFamily="18" charset="0"/>
              </a:rPr>
              <a:t>of lives and communities</a:t>
            </a:r>
            <a:r>
              <a:rPr spc="-15" dirty="0">
                <a:latin typeface="Times New Roman" pitchFamily="18" charset="0"/>
                <a:cs typeface="Times New Roman" pitchFamily="18" charset="0"/>
              </a:rPr>
              <a:t> </a:t>
            </a:r>
            <a:r>
              <a:rPr dirty="0">
                <a:latin typeface="Times New Roman" pitchFamily="18" charset="0"/>
                <a:cs typeface="Times New Roman" pitchFamily="18" charset="0"/>
              </a:rPr>
              <a:t>.</a:t>
            </a:r>
          </a:p>
          <a:p>
            <a:pPr marL="12700">
              <a:lnSpc>
                <a:spcPct val="100000"/>
              </a:lnSpc>
              <a:tabLst>
                <a:tab pos="6269990" algn="l"/>
              </a:tabLst>
            </a:pPr>
            <a:endParaRPr lang="en-IN" sz="1850" b="1" i="1" spc="-5" dirty="0">
              <a:solidFill>
                <a:srgbClr val="FF0000"/>
              </a:solidFill>
              <a:latin typeface="Times New Roman"/>
              <a:cs typeface="Times New Roman"/>
            </a:endParaRPr>
          </a:p>
          <a:p>
            <a:pPr marL="12700">
              <a:lnSpc>
                <a:spcPct val="100000"/>
              </a:lnSpc>
              <a:tabLst>
                <a:tab pos="6269990" algn="l"/>
              </a:tabLst>
            </a:pPr>
            <a:r>
              <a:rPr lang="en-IN" sz="2400" b="1" i="1" spc="-5" dirty="0" smtClean="0">
                <a:solidFill>
                  <a:srgbClr val="FF0000"/>
                </a:solidFill>
                <a:latin typeface="Times New Roman" pitchFamily="18" charset="0"/>
                <a:cs typeface="Times New Roman" pitchFamily="18" charset="0"/>
              </a:rPr>
              <a:t>Mission of the</a:t>
            </a:r>
            <a:r>
              <a:rPr lang="en-IN" sz="2400" b="1" i="1" spc="-85" dirty="0" smtClean="0">
                <a:solidFill>
                  <a:srgbClr val="FF0000"/>
                </a:solidFill>
                <a:latin typeface="Times New Roman" pitchFamily="18" charset="0"/>
                <a:cs typeface="Times New Roman" pitchFamily="18" charset="0"/>
              </a:rPr>
              <a:t> </a:t>
            </a:r>
            <a:r>
              <a:rPr lang="en-IN" sz="2400" b="1" i="1" spc="-5" dirty="0" smtClean="0">
                <a:solidFill>
                  <a:srgbClr val="FF0000"/>
                </a:solidFill>
                <a:latin typeface="Times New Roman" pitchFamily="18" charset="0"/>
                <a:cs typeface="Times New Roman" pitchFamily="18" charset="0"/>
              </a:rPr>
              <a:t>Institute</a:t>
            </a:r>
            <a:endParaRPr sz="2450" dirty="0">
              <a:latin typeface="Times New Roman" pitchFamily="18" charset="0"/>
              <a:cs typeface="Times New Roman" pitchFamily="18" charset="0"/>
            </a:endParaRPr>
          </a:p>
          <a:p>
            <a:pPr marL="102870" marR="29845" indent="34290" algn="just">
              <a:lnSpc>
                <a:spcPct val="100699"/>
              </a:lnSpc>
              <a:buFont typeface="Arial"/>
              <a:buChar char="•"/>
              <a:tabLst>
                <a:tab pos="324485" algn="l"/>
                <a:tab pos="1016000" algn="l"/>
                <a:tab pos="1417320" algn="l"/>
                <a:tab pos="2554605" algn="l"/>
                <a:tab pos="2905760" algn="l"/>
                <a:tab pos="3821429" algn="l"/>
                <a:tab pos="4901565" algn="l"/>
                <a:tab pos="5412740" algn="l"/>
              </a:tabLst>
            </a:pPr>
            <a:endParaRPr lang="en-IN" spc="-5" dirty="0" smtClean="0">
              <a:latin typeface="Times New Roman" pitchFamily="18" charset="0"/>
              <a:cs typeface="Times New Roman" pitchFamily="18" charset="0"/>
            </a:endParaRPr>
          </a:p>
        </p:txBody>
      </p:sp>
      <p:sp>
        <p:nvSpPr>
          <p:cNvPr id="11" name="object 11"/>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12" name="object 12"/>
          <p:cNvSpPr txBox="1"/>
          <p:nvPr/>
        </p:nvSpPr>
        <p:spPr>
          <a:xfrm>
            <a:off x="377825" y="414908"/>
            <a:ext cx="559028"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8</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sp>
        <p:nvSpPr>
          <p:cNvPr id="13" name="object 13"/>
          <p:cNvSpPr/>
          <p:nvPr/>
        </p:nvSpPr>
        <p:spPr>
          <a:xfrm>
            <a:off x="285728" y="1757342"/>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4" name="object 13"/>
          <p:cNvSpPr/>
          <p:nvPr/>
        </p:nvSpPr>
        <p:spPr>
          <a:xfrm>
            <a:off x="285728" y="3614730"/>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8" name="TextBox 17"/>
          <p:cNvSpPr txBox="1"/>
          <p:nvPr/>
        </p:nvSpPr>
        <p:spPr>
          <a:xfrm>
            <a:off x="285728" y="3900482"/>
            <a:ext cx="6286544" cy="3139321"/>
          </a:xfrm>
          <a:prstGeom prst="rect">
            <a:avLst/>
          </a:prstGeom>
          <a:noFill/>
        </p:spPr>
        <p:txBody>
          <a:bodyPr wrap="square" rtlCol="0">
            <a:spAutoFit/>
          </a:bodyPr>
          <a:lstStyle/>
          <a:p>
            <a:pPr algn="just">
              <a:buFont typeface="Wingdings" pitchFamily="2" charset="2"/>
              <a:buChar char="§"/>
            </a:pPr>
            <a:r>
              <a:rPr lang="en-IN" spc="-5" dirty="0" smtClean="0">
                <a:latin typeface="Times New Roman" pitchFamily="18" charset="0"/>
                <a:cs typeface="Times New Roman" pitchFamily="18" charset="0"/>
              </a:rPr>
              <a:t> Focus on evaluation of learning outcomes and motivate student to inculcate research aptitude by project based learning.</a:t>
            </a:r>
          </a:p>
          <a:p>
            <a:pPr algn="just">
              <a:buFont typeface="Wingdings" pitchFamily="2" charset="2"/>
              <a:buChar char="§"/>
            </a:pPr>
            <a:r>
              <a:rPr lang="en-IN" spc="-5" dirty="0" smtClean="0">
                <a:latin typeface="Times New Roman" pitchFamily="18" charset="0"/>
                <a:cs typeface="Times New Roman" pitchFamily="18" charset="0"/>
              </a:rPr>
              <a:t> Identify, based on informed perception of Indian, regional and global needs, the areas of focus and provide platform to gain knowledge and solution.</a:t>
            </a:r>
          </a:p>
          <a:p>
            <a:pPr algn="just">
              <a:buFont typeface="Wingdings" pitchFamily="2" charset="2"/>
              <a:buChar char="§"/>
            </a:pPr>
            <a:r>
              <a:rPr lang="en-IN" spc="-5" dirty="0" smtClean="0">
                <a:latin typeface="Times New Roman" pitchFamily="18" charset="0"/>
                <a:cs typeface="Times New Roman" pitchFamily="18" charset="0"/>
              </a:rPr>
              <a:t> Offer opportunities for interaction between academia and industry.</a:t>
            </a:r>
          </a:p>
          <a:p>
            <a:pPr algn="just">
              <a:buFont typeface="Wingdings" pitchFamily="2" charset="2"/>
              <a:buChar char="§"/>
            </a:pPr>
            <a:r>
              <a:rPr lang="en-IN" spc="-5" dirty="0" smtClean="0">
                <a:latin typeface="Times New Roman" pitchFamily="18" charset="0"/>
                <a:cs typeface="Times New Roman" pitchFamily="18" charset="0"/>
              </a:rPr>
              <a:t> Develop human potential to its fullest extent so that intellectually capable and imaginatively gifted leaders may emerge in the range of  profession.</a:t>
            </a:r>
          </a:p>
          <a:p>
            <a:pPr>
              <a:buFont typeface="Wingdings" pitchFamily="2" charset="2"/>
              <a:buChar char="§"/>
            </a:pP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8</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sp>
        <p:nvSpPr>
          <p:cNvPr id="9" name="object 9"/>
          <p:cNvSpPr/>
          <p:nvPr/>
        </p:nvSpPr>
        <p:spPr>
          <a:xfrm>
            <a:off x="304799" y="3238493"/>
            <a:ext cx="6248400" cy="1905"/>
          </a:xfrm>
          <a:custGeom>
            <a:avLst/>
            <a:gdLst/>
            <a:ahLst/>
            <a:cxnLst/>
            <a:rect l="l" t="t" r="r" b="b"/>
            <a:pathLst>
              <a:path w="6248400" h="1905">
                <a:moveTo>
                  <a:pt x="0" y="0"/>
                </a:moveTo>
                <a:lnTo>
                  <a:pt x="6248387" y="1599"/>
                </a:lnTo>
              </a:path>
            </a:pathLst>
          </a:custGeom>
          <a:ln w="9524">
            <a:solidFill>
              <a:srgbClr val="000000"/>
            </a:solidFill>
          </a:ln>
        </p:spPr>
        <p:txBody>
          <a:bodyPr wrap="square" lIns="0" tIns="0" rIns="0" bIns="0" rtlCol="0"/>
          <a:lstStyle/>
          <a:p>
            <a:endParaRPr dirty="0"/>
          </a:p>
        </p:txBody>
      </p:sp>
      <p:sp>
        <p:nvSpPr>
          <p:cNvPr id="10" name="object 10"/>
          <p:cNvSpPr txBox="1"/>
          <p:nvPr/>
        </p:nvSpPr>
        <p:spPr>
          <a:xfrm>
            <a:off x="285728" y="1685904"/>
            <a:ext cx="6327775" cy="4139403"/>
          </a:xfrm>
          <a:prstGeom prst="rect">
            <a:avLst/>
          </a:prstGeom>
        </p:spPr>
        <p:txBody>
          <a:bodyPr vert="horz" wrap="square" lIns="0" tIns="10795" rIns="0" bIns="0" rtlCol="0">
            <a:spAutoFit/>
          </a:bodyPr>
          <a:lstStyle/>
          <a:p>
            <a:pPr marL="97790" marR="229870" algn="just">
              <a:lnSpc>
                <a:spcPct val="100699"/>
              </a:lnSpc>
              <a:spcBef>
                <a:spcPts val="85"/>
              </a:spcBef>
            </a:pPr>
            <a:r>
              <a:rPr sz="1800" spc="-5" dirty="0">
                <a:latin typeface="Times New Roman" pitchFamily="18" charset="0"/>
                <a:cs typeface="Times New Roman" pitchFamily="18" charset="0"/>
              </a:rPr>
              <a:t>To Emerge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Centre of Excellence in teaching in the area of  Electrical Engineering; to serve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valuable resource for society  by promoting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excellence.</a:t>
            </a:r>
            <a:endParaRPr sz="1800" dirty="0">
              <a:latin typeface="Times New Roman" pitchFamily="18" charset="0"/>
              <a:cs typeface="Times New Roman" pitchFamily="18" charset="0"/>
            </a:endParaRPr>
          </a:p>
          <a:p>
            <a:pPr marL="12700">
              <a:lnSpc>
                <a:spcPct val="100000"/>
              </a:lnSpc>
              <a:spcBef>
                <a:spcPts val="1115"/>
              </a:spcBef>
            </a:pPr>
            <a:r>
              <a:rPr sz="2400" b="1" i="1" spc="-5" smtClean="0">
                <a:solidFill>
                  <a:srgbClr val="FF0000"/>
                </a:solidFill>
                <a:latin typeface="Times New Roman" pitchFamily="18" charset="0"/>
                <a:cs typeface="Times New Roman" pitchFamily="18" charset="0"/>
              </a:rPr>
              <a:t>Mission </a:t>
            </a:r>
            <a:r>
              <a:rPr sz="2400" b="1" i="1" spc="-5" dirty="0">
                <a:solidFill>
                  <a:srgbClr val="FF0000"/>
                </a:solidFill>
                <a:latin typeface="Times New Roman" pitchFamily="18" charset="0"/>
                <a:cs typeface="Times New Roman" pitchFamily="18" charset="0"/>
              </a:rPr>
              <a:t>of</a:t>
            </a:r>
            <a:r>
              <a:rPr sz="2400" b="1" i="1" spc="-10" dirty="0">
                <a:solidFill>
                  <a:srgbClr val="FF0000"/>
                </a:solidFill>
                <a:latin typeface="Times New Roman" pitchFamily="18" charset="0"/>
                <a:cs typeface="Times New Roman" pitchFamily="18" charset="0"/>
              </a:rPr>
              <a:t> </a:t>
            </a:r>
            <a:r>
              <a:rPr sz="2400" b="1" i="1" spc="-5" dirty="0">
                <a:solidFill>
                  <a:srgbClr val="FF0000"/>
                </a:solidFill>
                <a:latin typeface="Times New Roman" pitchFamily="18" charset="0"/>
                <a:cs typeface="Times New Roman" pitchFamily="18" charset="0"/>
              </a:rPr>
              <a:t>Department</a:t>
            </a:r>
            <a:endParaRPr sz="2400" dirty="0">
              <a:latin typeface="Times New Roman" pitchFamily="18" charset="0"/>
              <a:cs typeface="Times New Roman" pitchFamily="18" charset="0"/>
            </a:endParaRPr>
          </a:p>
          <a:p>
            <a:pPr>
              <a:lnSpc>
                <a:spcPct val="100000"/>
              </a:lnSpc>
              <a:spcBef>
                <a:spcPts val="30"/>
              </a:spcBef>
            </a:pPr>
            <a:endParaRPr sz="3350" dirty="0">
              <a:latin typeface="Times New Roman"/>
              <a:cs typeface="Times New Roman"/>
            </a:endParaRPr>
          </a:p>
          <a:p>
            <a:pPr marL="97790" marR="15240" algn="just">
              <a:lnSpc>
                <a:spcPct val="100000"/>
              </a:lnSpc>
              <a:spcBef>
                <a:spcPts val="5"/>
              </a:spcBef>
            </a:pPr>
            <a:r>
              <a:rPr sz="2000" spc="-5">
                <a:latin typeface="Times New Roman" pitchFamily="18" charset="0"/>
                <a:cs typeface="Times New Roman" pitchFamily="18" charset="0"/>
              </a:rPr>
              <a:t>M1</a:t>
            </a:r>
            <a:r>
              <a:rPr sz="2000" spc="-5" smtClean="0">
                <a:latin typeface="Times New Roman" pitchFamily="18" charset="0"/>
                <a:cs typeface="Times New Roman" pitchFamily="18" charset="0"/>
              </a:rPr>
              <a:t>:</a:t>
            </a:r>
            <a:r>
              <a:rPr lang="en-IN" sz="20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provide professional and ethical guidance to the students  to make them employable</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715" algn="just">
              <a:lnSpc>
                <a:spcPct val="100699"/>
              </a:lnSpc>
              <a:spcBef>
                <a:spcPts val="5"/>
              </a:spcBef>
            </a:pPr>
            <a:r>
              <a:rPr sz="1800" spc="-5" dirty="0">
                <a:latin typeface="Times New Roman" pitchFamily="18" charset="0"/>
                <a:cs typeface="Times New Roman" pitchFamily="18" charset="0"/>
              </a:rPr>
              <a:t>M2: To improve quality of education through different quality  development programs for faculty and students</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M3</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encourage students to acquire practical knowledge through  projects and participation in national and international events</a:t>
            </a:r>
            <a:r>
              <a:rPr sz="1800" spc="-4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M4</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prepare our students for upcoming challenges of life  through </a:t>
            </a:r>
            <a:r>
              <a:rPr sz="1800" spc="-5">
                <a:latin typeface="Times New Roman" pitchFamily="18" charset="0"/>
                <a:cs typeface="Times New Roman" pitchFamily="18" charset="0"/>
              </a:rPr>
              <a:t>guidance </a:t>
            </a:r>
            <a:r>
              <a:rPr sz="1800" spc="-5" smtClean="0">
                <a:latin typeface="Times New Roman" pitchFamily="18" charset="0"/>
                <a:cs typeface="Times New Roman" pitchFamily="18" charset="0"/>
              </a:rPr>
              <a:t>for </a:t>
            </a:r>
            <a:r>
              <a:rPr sz="1800" spc="-5" dirty="0">
                <a:latin typeface="Times New Roman" pitchFamily="18" charset="0"/>
                <a:cs typeface="Times New Roman" pitchFamily="18" charset="0"/>
              </a:rPr>
              <a:t>competitive  examinations</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p:txBody>
      </p:sp>
      <p:sp>
        <p:nvSpPr>
          <p:cNvPr id="11" name="Title 10"/>
          <p:cNvSpPr>
            <a:spLocks noGrp="1"/>
          </p:cNvSpPr>
          <p:nvPr>
            <p:ph type="title"/>
          </p:nvPr>
        </p:nvSpPr>
        <p:spPr>
          <a:xfrm>
            <a:off x="285728" y="1042962"/>
            <a:ext cx="6283958" cy="1292662"/>
          </a:xfrm>
        </p:spPr>
        <p:txBody>
          <a:bodyPr/>
          <a:lstStyle/>
          <a:p>
            <a:r>
              <a:rPr lang="en-IN" sz="2400" b="1" u="none" spc="-5" dirty="0" smtClean="0">
                <a:solidFill>
                  <a:srgbClr val="FF0000"/>
                </a:solidFill>
                <a:latin typeface="Times New Roman" pitchFamily="18" charset="0"/>
                <a:cs typeface="Times New Roman" pitchFamily="18" charset="0"/>
              </a:rPr>
              <a:t>Vision of</a:t>
            </a:r>
            <a:r>
              <a:rPr lang="en-IN" sz="2400" b="1" u="none" spc="-10" dirty="0" smtClean="0">
                <a:solidFill>
                  <a:srgbClr val="FF0000"/>
                </a:solidFill>
                <a:latin typeface="Times New Roman" pitchFamily="18" charset="0"/>
                <a:cs typeface="Times New Roman" pitchFamily="18" charset="0"/>
              </a:rPr>
              <a:t> </a:t>
            </a:r>
            <a:r>
              <a:rPr lang="en-IN" sz="2400" b="1" u="none" spc="-5" dirty="0" smtClean="0">
                <a:solidFill>
                  <a:srgbClr val="FF0000"/>
                </a:solidFill>
                <a:latin typeface="Times New Roman" pitchFamily="18" charset="0"/>
                <a:cs typeface="Times New Roman" pitchFamily="18" charset="0"/>
              </a:rPr>
              <a:t>Department</a:t>
            </a:r>
            <a:r>
              <a:rPr lang="en-IN" u="none" dirty="0" smtClean="0">
                <a:latin typeface="Times New Roman" pitchFamily="18" charset="0"/>
                <a:cs typeface="Times New Roman" pitchFamily="18" charset="0"/>
              </a:rPr>
              <a:t/>
            </a:r>
            <a:br>
              <a:rPr lang="en-IN" u="none" dirty="0" smtClean="0">
                <a:latin typeface="Times New Roman" pitchFamily="18" charset="0"/>
                <a:cs typeface="Times New Roman" pitchFamily="18" charset="0"/>
              </a:rPr>
            </a:br>
            <a:endParaRPr lang="en-IN" u="none" dirty="0"/>
          </a:p>
        </p:txBody>
      </p:sp>
      <p:sp>
        <p:nvSpPr>
          <p:cNvPr id="12" name="object 13"/>
          <p:cNvSpPr/>
          <p:nvPr/>
        </p:nvSpPr>
        <p:spPr>
          <a:xfrm>
            <a:off x="285728" y="1543028"/>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04799" y="3873873"/>
            <a:ext cx="2754630" cy="575945"/>
          </a:xfrm>
          <a:prstGeom prst="rect">
            <a:avLst/>
          </a:prstGeom>
        </p:spPr>
        <p:txBody>
          <a:bodyPr vert="horz" wrap="square" lIns="0" tIns="10795" rIns="0" bIns="0" rtlCol="0">
            <a:spAutoFit/>
          </a:bodyPr>
          <a:lstStyle/>
          <a:p>
            <a:pPr marL="12700" marR="5080">
              <a:lnSpc>
                <a:spcPct val="100699"/>
              </a:lnSpc>
              <a:spcBef>
                <a:spcPts val="85"/>
              </a:spcBef>
              <a:tabLst>
                <a:tab pos="1090295" algn="l"/>
                <a:tab pos="1312545" algn="l"/>
                <a:tab pos="1637664" algn="l"/>
                <a:tab pos="2289810" algn="l"/>
                <a:tab pos="2391410" algn="l"/>
              </a:tabLst>
            </a:pPr>
            <a:r>
              <a:rPr lang="en-IN" sz="1800" spc="-5" dirty="0" smtClean="0">
                <a:latin typeface="Times New Roman" pitchFamily="18" charset="0"/>
                <a:cs typeface="Times New Roman" pitchFamily="18" charset="0"/>
              </a:rPr>
              <a:t>E</a:t>
            </a:r>
            <a:r>
              <a:rPr sz="1800" spc="-5" smtClean="0">
                <a:latin typeface="Times New Roman" pitchFamily="18" charset="0"/>
                <a:cs typeface="Times New Roman" pitchFamily="18" charset="0"/>
              </a:rPr>
              <a:t>ngineerin</a:t>
            </a:r>
            <a:r>
              <a:rPr sz="1800" smtClean="0">
                <a:latin typeface="Times New Roman" pitchFamily="18" charset="0"/>
                <a:cs typeface="Times New Roman" pitchFamily="18" charset="0"/>
              </a:rPr>
              <a:t>g</a:t>
            </a:r>
            <a:r>
              <a:rPr lang="en-IN" sz="1800" dirty="0" smtClean="0">
                <a:latin typeface="Times New Roman" pitchFamily="18" charset="0"/>
                <a:cs typeface="Times New Roman" pitchFamily="18" charset="0"/>
              </a:rPr>
              <a:t> </a:t>
            </a:r>
            <a:r>
              <a:rPr sz="1800" dirty="0">
                <a:latin typeface="Times New Roman" pitchFamily="18" charset="0"/>
                <a:cs typeface="Times New Roman" pitchFamily="18" charset="0"/>
              </a:rPr>
              <a:t>	</a:t>
            </a:r>
            <a:r>
              <a:rPr sz="1800" spc="-5" dirty="0">
                <a:latin typeface="Times New Roman" pitchFamily="18" charset="0"/>
                <a:cs typeface="Times New Roman" pitchFamily="18" charset="0"/>
              </a:rPr>
              <a:t>problem</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and  processes	that	meet	the</a:t>
            </a:r>
            <a:endParaRPr sz="1800" dirty="0">
              <a:latin typeface="Times New Roman" pitchFamily="18" charset="0"/>
              <a:cs typeface="Times New Roman" pitchFamily="18" charset="0"/>
            </a:endParaRPr>
          </a:p>
        </p:txBody>
      </p:sp>
      <p:sp>
        <p:nvSpPr>
          <p:cNvPr id="5" name="object 5"/>
          <p:cNvSpPr txBox="1"/>
          <p:nvPr/>
        </p:nvSpPr>
        <p:spPr>
          <a:xfrm>
            <a:off x="3057755" y="3873873"/>
            <a:ext cx="3422650" cy="575945"/>
          </a:xfrm>
          <a:prstGeom prst="rect">
            <a:avLst/>
          </a:prstGeom>
        </p:spPr>
        <p:txBody>
          <a:bodyPr vert="horz" wrap="square" lIns="0" tIns="10795" rIns="0" bIns="0" rtlCol="0">
            <a:spAutoFit/>
          </a:bodyPr>
          <a:lstStyle/>
          <a:p>
            <a:pPr marL="12700" marR="5080" indent="177165">
              <a:lnSpc>
                <a:spcPct val="100699"/>
              </a:lnSpc>
              <a:spcBef>
                <a:spcPts val="85"/>
              </a:spcBef>
              <a:tabLst>
                <a:tab pos="993775" algn="l"/>
                <a:tab pos="1729739" algn="l"/>
                <a:tab pos="1850389" algn="l"/>
                <a:tab pos="2307590" algn="l"/>
                <a:tab pos="3208655" algn="l"/>
              </a:tabLst>
            </a:pPr>
            <a:r>
              <a:rPr sz="1800" spc="-5" dirty="0">
                <a:latin typeface="Times New Roman" pitchFamily="18" charset="0"/>
                <a:cs typeface="Times New Roman" pitchFamily="18" charset="0"/>
              </a:rPr>
              <a:t>desig</a:t>
            </a:r>
            <a:r>
              <a:rPr sz="1800" dirty="0">
                <a:latin typeface="Times New Roman" pitchFamily="18" charset="0"/>
                <a:cs typeface="Times New Roman" pitchFamily="18" charset="0"/>
              </a:rPr>
              <a:t>n	</a:t>
            </a:r>
            <a:r>
              <a:rPr sz="1800" spc="-5" dirty="0">
                <a:latin typeface="Times New Roman" pitchFamily="18" charset="0"/>
                <a:cs typeface="Times New Roman" pitchFamily="18" charset="0"/>
              </a:rPr>
              <a:t>syste</a:t>
            </a:r>
            <a:r>
              <a:rPr sz="1800" dirty="0">
                <a:latin typeface="Times New Roman" pitchFamily="18" charset="0"/>
                <a:cs typeface="Times New Roman" pitchFamily="18" charset="0"/>
              </a:rPr>
              <a:t>m		</a:t>
            </a:r>
            <a:r>
              <a:rPr sz="1800" spc="-5" dirty="0">
                <a:latin typeface="Times New Roman" pitchFamily="18" charset="0"/>
                <a:cs typeface="Times New Roman" pitchFamily="18" charset="0"/>
              </a:rPr>
              <a:t>component</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or  specifie</a:t>
            </a:r>
            <a:r>
              <a:rPr sz="1800" dirty="0">
                <a:latin typeface="Times New Roman" pitchFamily="18" charset="0"/>
                <a:cs typeface="Times New Roman" pitchFamily="18" charset="0"/>
              </a:rPr>
              <a:t>d	</a:t>
            </a:r>
            <a:r>
              <a:rPr sz="1800" spc="-310" dirty="0">
                <a:latin typeface="Times New Roman" pitchFamily="18" charset="0"/>
                <a:cs typeface="Times New Roman" pitchFamily="18" charset="0"/>
              </a:rPr>
              <a:t> </a:t>
            </a:r>
            <a:r>
              <a:rPr sz="1800" spc="-5" dirty="0">
                <a:latin typeface="Times New Roman" pitchFamily="18" charset="0"/>
                <a:cs typeface="Times New Roman" pitchFamily="18" charset="0"/>
              </a:rPr>
              <a:t>need</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wit</a:t>
            </a:r>
            <a:r>
              <a:rPr sz="1800" dirty="0">
                <a:latin typeface="Times New Roman" pitchFamily="18" charset="0"/>
                <a:cs typeface="Times New Roman" pitchFamily="18" charset="0"/>
              </a:rPr>
              <a:t>h	</a:t>
            </a:r>
            <a:r>
              <a:rPr sz="1800" spc="-5" dirty="0">
                <a:latin typeface="Times New Roman" pitchFamily="18" charset="0"/>
                <a:cs typeface="Times New Roman" pitchFamily="18" charset="0"/>
              </a:rPr>
              <a:t>appropriate</a:t>
            </a:r>
            <a:endParaRPr sz="1800" dirty="0">
              <a:latin typeface="Times New Roman" pitchFamily="18" charset="0"/>
              <a:cs typeface="Times New Roman" pitchFamily="18" charset="0"/>
            </a:endParaRPr>
          </a:p>
        </p:txBody>
      </p:sp>
      <p:sp>
        <p:nvSpPr>
          <p:cNvPr id="6" name="object 6"/>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7" name="object 7"/>
          <p:cNvSpPr/>
          <p:nvPr/>
        </p:nvSpPr>
        <p:spPr>
          <a:xfrm>
            <a:off x="-1" y="0"/>
            <a:ext cx="1443789" cy="952498"/>
          </a:xfrm>
          <a:prstGeom prst="rect">
            <a:avLst/>
          </a:prstGeom>
          <a:blipFill>
            <a:blip r:embed="rId3" cstate="print"/>
            <a:stretch>
              <a:fillRect/>
            </a:stretch>
          </a:blipFill>
        </p:spPr>
        <p:txBody>
          <a:bodyPr wrap="square" lIns="0" tIns="0" rIns="0" bIns="0" rtlCol="0"/>
          <a:lstStyle/>
          <a:p>
            <a:endParaRPr lang="en-IN" dirty="0" smtClean="0"/>
          </a:p>
        </p:txBody>
      </p:sp>
      <p:sp>
        <p:nvSpPr>
          <p:cNvPr id="8" name="object 8"/>
          <p:cNvSpPr/>
          <p:nvPr/>
        </p:nvSpPr>
        <p:spPr>
          <a:xfrm>
            <a:off x="0" y="6134087"/>
            <a:ext cx="6857986" cy="3238493"/>
          </a:xfrm>
          <a:prstGeom prst="rect">
            <a:avLst/>
          </a:prstGeom>
          <a:blipFill>
            <a:blip r:embed="rId4" cstate="print"/>
            <a:stretch>
              <a:fillRect/>
            </a:stretch>
          </a:blipFill>
        </p:spPr>
        <p:txBody>
          <a:bodyPr wrap="square" lIns="0" tIns="0" rIns="0" bIns="0" rtlCol="0"/>
          <a:lstStyle/>
          <a:p>
            <a:endParaRPr dirty="0"/>
          </a:p>
        </p:txBody>
      </p:sp>
      <p:sp>
        <p:nvSpPr>
          <p:cNvPr id="9" name="object 9"/>
          <p:cNvSpPr txBox="1"/>
          <p:nvPr/>
        </p:nvSpPr>
        <p:spPr>
          <a:xfrm>
            <a:off x="214290" y="685772"/>
            <a:ext cx="6299200" cy="3188502"/>
          </a:xfrm>
          <a:prstGeom prst="rect">
            <a:avLst/>
          </a:prstGeom>
        </p:spPr>
        <p:txBody>
          <a:bodyPr vert="horz" wrap="square" lIns="0" tIns="12700" rIns="0" bIns="0" rtlCol="0">
            <a:spAutoFit/>
          </a:bodyPr>
          <a:lstStyle/>
          <a:p>
            <a:pPr marL="229870" marR="5643880" indent="-40640">
              <a:lnSpc>
                <a:spcPct val="106600"/>
              </a:lnSpc>
              <a:spcBef>
                <a:spcPts val="100"/>
              </a:spcBef>
            </a:pPr>
            <a:endParaRPr sz="1400" dirty="0" smtClean="0">
              <a:latin typeface="Calibri"/>
              <a:cs typeface="Calibri"/>
            </a:endParaRPr>
          </a:p>
          <a:p>
            <a:pPr marL="174625">
              <a:lnSpc>
                <a:spcPct val="100000"/>
              </a:lnSpc>
              <a:spcBef>
                <a:spcPts val="1070"/>
              </a:spcBef>
            </a:pPr>
            <a:r>
              <a:rPr sz="2000" b="1" i="1" spc="-5" dirty="0" smtClean="0">
                <a:solidFill>
                  <a:srgbClr val="FF0000"/>
                </a:solidFill>
                <a:latin typeface="Times New Roman" pitchFamily="18" charset="0"/>
                <a:cs typeface="Times New Roman" pitchFamily="18" charset="0"/>
              </a:rPr>
              <a:t>PROGRAM</a:t>
            </a:r>
            <a:r>
              <a:rPr sz="2000" b="1" i="1" spc="-10" dirty="0" smtClean="0">
                <a:solidFill>
                  <a:srgbClr val="FF0000"/>
                </a:solidFill>
                <a:latin typeface="Times New Roman" pitchFamily="18" charset="0"/>
                <a:cs typeface="Times New Roman" pitchFamily="18" charset="0"/>
              </a:rPr>
              <a:t> </a:t>
            </a:r>
            <a:r>
              <a:rPr sz="2000" b="1" i="1" spc="-5" dirty="0" smtClean="0">
                <a:solidFill>
                  <a:srgbClr val="FF0000"/>
                </a:solidFill>
                <a:latin typeface="Times New Roman" pitchFamily="18" charset="0"/>
                <a:cs typeface="Times New Roman" pitchFamily="18" charset="0"/>
              </a:rPr>
              <a:t>OUTCOMES</a:t>
            </a:r>
            <a:endParaRPr lang="en-US" i="1" dirty="0" smtClean="0">
              <a:solidFill>
                <a:srgbClr val="363434"/>
              </a:solidFill>
              <a:latin typeface="Times New Roman" pitchFamily="18" charset="0"/>
              <a:cs typeface="Times New Roman" pitchFamily="18" charset="0"/>
            </a:endParaRPr>
          </a:p>
          <a:p>
            <a:pPr marL="12700" algn="just">
              <a:lnSpc>
                <a:spcPct val="100000"/>
              </a:lnSpc>
              <a:spcBef>
                <a:spcPts val="910"/>
              </a:spcBef>
            </a:pPr>
            <a:r>
              <a:rPr sz="1800" b="1" i="1" spc="-5" smtClean="0">
                <a:latin typeface="Times New Roman" pitchFamily="18" charset="0"/>
                <a:cs typeface="Times New Roman" pitchFamily="18" charset="0"/>
              </a:rPr>
              <a:t>Engineering </a:t>
            </a:r>
            <a:r>
              <a:rPr sz="1800" b="1" i="1" smtClean="0">
                <a:latin typeface="Times New Roman" pitchFamily="18" charset="0"/>
                <a:cs typeface="Times New Roman" pitchFamily="18" charset="0"/>
              </a:rPr>
              <a:t>knowledge</a:t>
            </a:r>
            <a:r>
              <a:rPr lang="en-IN" b="1" i="1" spc="-5" dirty="0" smtClean="0">
                <a:latin typeface="Times New Roman" pitchFamily="18" charset="0"/>
                <a:cs typeface="Times New Roman" pitchFamily="18" charset="0"/>
              </a:rPr>
              <a:t>:</a:t>
            </a:r>
            <a:r>
              <a:rPr sz="1800" i="1" smtClean="0">
                <a:solidFill>
                  <a:srgbClr val="363434"/>
                </a:solidFill>
                <a:latin typeface="Times New Roman" pitchFamily="18" charset="0"/>
                <a:cs typeface="Times New Roman" pitchFamily="18" charset="0"/>
              </a:rPr>
              <a:t> </a:t>
            </a:r>
            <a:r>
              <a:rPr sz="1800" spc="-5" dirty="0">
                <a:latin typeface="Times New Roman" pitchFamily="18" charset="0"/>
                <a:cs typeface="Times New Roman" pitchFamily="18" charset="0"/>
              </a:rPr>
              <a:t>Apply the knowledge of mathematics,  science, engineering fundamentals, and an engineering  specialization to the solution of complex engineering</a:t>
            </a:r>
            <a:r>
              <a:rPr sz="1800" spc="-35" dirty="0">
                <a:latin typeface="Times New Roman" pitchFamily="18" charset="0"/>
                <a:cs typeface="Times New Roman" pitchFamily="18" charset="0"/>
              </a:rPr>
              <a:t> </a:t>
            </a:r>
            <a:r>
              <a:rPr sz="1800" spc="-5">
                <a:latin typeface="Times New Roman" pitchFamily="18" charset="0"/>
                <a:cs typeface="Times New Roman" pitchFamily="18" charset="0"/>
              </a:rPr>
              <a:t>problems</a:t>
            </a:r>
            <a:r>
              <a:rPr sz="1800" spc="-5" smtClean="0">
                <a:latin typeface="Times New Roman" pitchFamily="18" charset="0"/>
                <a:cs typeface="Times New Roman" pitchFamily="18" charset="0"/>
              </a:rPr>
              <a:t>.</a:t>
            </a:r>
            <a:endParaRPr sz="1800" dirty="0">
              <a:latin typeface="Times New Roman" pitchFamily="18" charset="0"/>
              <a:cs typeface="Times New Roman" pitchFamily="18" charset="0"/>
            </a:endParaRPr>
          </a:p>
          <a:p>
            <a:pPr marL="22225" marR="111125" algn="just">
              <a:lnSpc>
                <a:spcPct val="100699"/>
              </a:lnSpc>
              <a:spcBef>
                <a:spcPts val="595"/>
              </a:spcBef>
            </a:pPr>
            <a:r>
              <a:rPr sz="1800" b="1" i="1" spc="-5" dirty="0">
                <a:latin typeface="Times New Roman" pitchFamily="18" charset="0"/>
                <a:cs typeface="Times New Roman" pitchFamily="18" charset="0"/>
              </a:rPr>
              <a:t>Problem analysis:</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Identify, formulate, research literature, and  analyze complex engineering problems reaching substantiated  conclusions using first principles of mathematics, natural sciences,  and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sciences.</a:t>
            </a:r>
            <a:endParaRPr sz="1800" dirty="0">
              <a:latin typeface="Times New Roman" pitchFamily="18" charset="0"/>
              <a:cs typeface="Times New Roman" pitchFamily="18" charset="0"/>
            </a:endParaRPr>
          </a:p>
          <a:p>
            <a:pPr marL="25400" algn="just">
              <a:lnSpc>
                <a:spcPct val="100000"/>
              </a:lnSpc>
              <a:spcBef>
                <a:spcPts val="615"/>
              </a:spcBef>
            </a:pPr>
            <a:r>
              <a:rPr lang="en-IN" sz="1800" b="1" i="1" spc="-5" dirty="0" smtClean="0">
                <a:latin typeface="Times New Roman" pitchFamily="18" charset="0"/>
                <a:cs typeface="Times New Roman" pitchFamily="18" charset="0"/>
              </a:rPr>
              <a:t> </a:t>
            </a:r>
            <a:r>
              <a:rPr sz="1800" b="1" i="1" spc="-5" smtClean="0">
                <a:latin typeface="Times New Roman" pitchFamily="18" charset="0"/>
                <a:cs typeface="Times New Roman" pitchFamily="18" charset="0"/>
              </a:rPr>
              <a:t>Design/development</a:t>
            </a:r>
            <a:r>
              <a:rPr sz="1800" b="1" i="1" spc="260" smtClean="0">
                <a:latin typeface="Times New Roman" pitchFamily="18" charset="0"/>
                <a:cs typeface="Times New Roman" pitchFamily="18" charset="0"/>
              </a:rPr>
              <a:t> </a:t>
            </a:r>
            <a:r>
              <a:rPr sz="1800" b="1" i="1" spc="-5" dirty="0">
                <a:latin typeface="Times New Roman" pitchFamily="18" charset="0"/>
                <a:cs typeface="Times New Roman" pitchFamily="18" charset="0"/>
              </a:rPr>
              <a:t>of</a:t>
            </a:r>
            <a:r>
              <a:rPr sz="1800" b="1" i="1" spc="260" dirty="0">
                <a:latin typeface="Times New Roman" pitchFamily="18" charset="0"/>
                <a:cs typeface="Times New Roman" pitchFamily="18" charset="0"/>
              </a:rPr>
              <a:t> </a:t>
            </a:r>
            <a:r>
              <a:rPr sz="1800" b="1" i="1" spc="-5" dirty="0">
                <a:latin typeface="Times New Roman" pitchFamily="18" charset="0"/>
                <a:cs typeface="Times New Roman" pitchFamily="18" charset="0"/>
              </a:rPr>
              <a:t>solutions:</a:t>
            </a:r>
            <a:r>
              <a:rPr sz="1800" b="1" i="1" spc="265" dirty="0">
                <a:latin typeface="Times New Roman" pitchFamily="18" charset="0"/>
                <a:cs typeface="Times New Roman" pitchFamily="18" charset="0"/>
              </a:rPr>
              <a:t> </a:t>
            </a:r>
            <a:r>
              <a:rPr sz="1800" spc="-5" dirty="0">
                <a:latin typeface="Times New Roman" pitchFamily="18" charset="0"/>
                <a:cs typeface="Times New Roman" pitchFamily="18" charset="0"/>
              </a:rPr>
              <a:t>Design</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solutions</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for</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complex</a:t>
            </a:r>
            <a:endParaRPr sz="1800" dirty="0">
              <a:latin typeface="Times New Roman" pitchFamily="18" charset="0"/>
              <a:cs typeface="Times New Roman" pitchFamily="18" charset="0"/>
            </a:endParaRPr>
          </a:p>
        </p:txBody>
      </p:sp>
      <p:sp>
        <p:nvSpPr>
          <p:cNvPr id="10" name="object 10"/>
          <p:cNvSpPr txBox="1"/>
          <p:nvPr/>
        </p:nvSpPr>
        <p:spPr>
          <a:xfrm>
            <a:off x="301624" y="4426322"/>
            <a:ext cx="6172835" cy="4412426"/>
          </a:xfrm>
          <a:prstGeom prst="rect">
            <a:avLst/>
          </a:prstGeom>
        </p:spPr>
        <p:txBody>
          <a:bodyPr vert="horz" wrap="square" lIns="0" tIns="10795" rIns="0" bIns="0" rtlCol="0">
            <a:spAutoFit/>
          </a:bodyPr>
          <a:lstStyle/>
          <a:p>
            <a:pPr marL="15240" marR="5080" algn="just">
              <a:lnSpc>
                <a:spcPct val="100699"/>
              </a:lnSpc>
              <a:spcBef>
                <a:spcPts val="85"/>
              </a:spcBef>
            </a:pPr>
            <a:r>
              <a:rPr sz="1800" spc="-5" dirty="0">
                <a:latin typeface="Times New Roman" pitchFamily="18" charset="0"/>
                <a:cs typeface="Times New Roman" pitchFamily="18" charset="0"/>
              </a:rPr>
              <a:t>consideration for the public health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safety</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the cultural</a:t>
            </a:r>
            <a:r>
              <a:rPr sz="1800" spc="-5">
                <a:latin typeface="Times New Roman" pitchFamily="18" charset="0"/>
                <a:cs typeface="Times New Roman" pitchFamily="18" charset="0"/>
              </a:rPr>
              <a:t>,  </a:t>
            </a:r>
            <a:r>
              <a:rPr sz="1800" spc="-5" smtClean="0">
                <a:latin typeface="Times New Roman" pitchFamily="18" charset="0"/>
                <a:cs typeface="Times New Roman" pitchFamily="18" charset="0"/>
              </a:rPr>
              <a:t>soci</a:t>
            </a:r>
            <a:r>
              <a:rPr lang="en-IN" sz="1800" spc="-5" dirty="0" smtClean="0">
                <a:latin typeface="Times New Roman" pitchFamily="18" charset="0"/>
                <a:cs typeface="Times New Roman" pitchFamily="18" charset="0"/>
              </a:rPr>
              <a:t>a</a:t>
            </a:r>
            <a:r>
              <a:rPr sz="1800" spc="-5" smtClean="0">
                <a:latin typeface="Times New Roman" pitchFamily="18" charset="0"/>
                <a:cs typeface="Times New Roman" pitchFamily="18" charset="0"/>
              </a:rPr>
              <a:t>l</a:t>
            </a:r>
            <a:r>
              <a:rPr sz="1800" spc="-5" dirty="0">
                <a:latin typeface="Times New Roman" pitchFamily="18" charset="0"/>
                <a:cs typeface="Times New Roman" pitchFamily="18" charset="0"/>
              </a:rPr>
              <a:t>, and environmental</a:t>
            </a:r>
            <a:r>
              <a:rPr sz="1800" spc="-15" dirty="0">
                <a:latin typeface="Times New Roman" pitchFamily="18" charset="0"/>
                <a:cs typeface="Times New Roman" pitchFamily="18" charset="0"/>
              </a:rPr>
              <a:t> </a:t>
            </a:r>
            <a:r>
              <a:rPr sz="1800" spc="-5" dirty="0">
                <a:latin typeface="Times New Roman" pitchFamily="18" charset="0"/>
                <a:cs typeface="Times New Roman" pitchFamily="18" charset="0"/>
              </a:rPr>
              <a:t>considerations.</a:t>
            </a:r>
            <a:endParaRPr sz="1800" dirty="0">
              <a:latin typeface="Times New Roman" pitchFamily="18" charset="0"/>
              <a:cs typeface="Times New Roman" pitchFamily="18" charset="0"/>
            </a:endParaRPr>
          </a:p>
          <a:p>
            <a:pPr marL="12700" marR="6350" algn="just">
              <a:lnSpc>
                <a:spcPct val="100699"/>
              </a:lnSpc>
              <a:spcBef>
                <a:spcPts val="825"/>
              </a:spcBef>
            </a:pPr>
            <a:r>
              <a:rPr sz="1800" b="1" i="1" spc="-5" dirty="0">
                <a:latin typeface="Times New Roman" pitchFamily="18" charset="0"/>
                <a:cs typeface="Times New Roman" pitchFamily="18" charset="0"/>
              </a:rPr>
              <a:t>Conduct investigations of complex </a:t>
            </a:r>
            <a:r>
              <a:rPr sz="1800" b="1" i="1" dirty="0">
                <a:latin typeface="Times New Roman" pitchFamily="18" charset="0"/>
                <a:cs typeface="Times New Roman" pitchFamily="18" charset="0"/>
              </a:rPr>
              <a:t>problems: </a:t>
            </a:r>
            <a:r>
              <a:rPr sz="1800" spc="-5" dirty="0">
                <a:latin typeface="Times New Roman" pitchFamily="18" charset="0"/>
                <a:cs typeface="Times New Roman" pitchFamily="18" charset="0"/>
              </a:rPr>
              <a:t>Use research-based  knowledge and research methods including design of  experiments, analysis and interpretation of data, and synthesis of  the information to provide valid</a:t>
            </a:r>
            <a:r>
              <a:rPr sz="1800" spc="-15" dirty="0">
                <a:latin typeface="Times New Roman" pitchFamily="18" charset="0"/>
                <a:cs typeface="Times New Roman" pitchFamily="18" charset="0"/>
              </a:rPr>
              <a:t> </a:t>
            </a:r>
            <a:r>
              <a:rPr sz="1800" spc="-5">
                <a:latin typeface="Times New Roman" pitchFamily="18" charset="0"/>
                <a:cs typeface="Times New Roman" pitchFamily="18" charset="0"/>
              </a:rPr>
              <a:t>conclusions</a:t>
            </a:r>
            <a:r>
              <a:rPr sz="1800" spc="-5" smtClean="0">
                <a:latin typeface="Times New Roman" pitchFamily="18" charset="0"/>
                <a:cs typeface="Times New Roman" pitchFamily="18" charset="0"/>
              </a:rPr>
              <a:t>.</a:t>
            </a:r>
            <a:endParaRPr lang="en-IN" sz="1800" spc="-5" dirty="0" smtClean="0">
              <a:latin typeface="Times New Roman" pitchFamily="18" charset="0"/>
              <a:cs typeface="Times New Roman" pitchFamily="18" charset="0"/>
            </a:endParaRPr>
          </a:p>
          <a:p>
            <a:pPr marL="12700" marR="6350" algn="just">
              <a:lnSpc>
                <a:spcPct val="100699"/>
              </a:lnSpc>
              <a:spcBef>
                <a:spcPts val="825"/>
              </a:spcBef>
            </a:pPr>
            <a:r>
              <a:rPr lang="en-IN" b="1" i="1" spc="-5" dirty="0" smtClean="0">
                <a:latin typeface="Times New Roman" pitchFamily="18" charset="0"/>
                <a:cs typeface="Times New Roman" pitchFamily="18" charset="0"/>
              </a:rPr>
              <a:t>Modern tool usage: </a:t>
            </a:r>
            <a:r>
              <a:rPr lang="en-IN" spc="-5" dirty="0" smtClean="0">
                <a:latin typeface="Times New Roman" pitchFamily="18" charset="0"/>
                <a:cs typeface="Times New Roman" pitchFamily="18" charset="0"/>
              </a:rPr>
              <a:t>Create, select, and apply appropriate  techniques, resources, and modern engineering and IT tools  including prediction and modelling to complex engineering activities  with an understanding of the</a:t>
            </a:r>
            <a:r>
              <a:rPr lang="en-IN" spc="-1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limitations.</a:t>
            </a:r>
            <a:endParaRPr sz="1800" dirty="0">
              <a:latin typeface="Times New Roman" pitchFamily="18" charset="0"/>
              <a:cs typeface="Times New Roman" pitchFamily="18" charset="0"/>
            </a:endParaRPr>
          </a:p>
          <a:p>
            <a:pPr marL="12700" marR="10160" algn="just"/>
            <a:r>
              <a:rPr sz="1800" b="1" i="1" spc="-5" dirty="0">
                <a:latin typeface="Times New Roman" pitchFamily="18" charset="0"/>
                <a:cs typeface="Times New Roman" pitchFamily="18" charset="0"/>
              </a:rPr>
              <a:t>The engineer and society</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Apply reasoning informed by the  contextual knowledge to assess societal, health, safety, legal and  cultural issues and the consequent responsibilities relevant to the  professional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practice.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
        <p:nvSpPr>
          <p:cNvPr id="11" name="object 11"/>
          <p:cNvSpPr/>
          <p:nvPr/>
        </p:nvSpPr>
        <p:spPr>
          <a:xfrm>
            <a:off x="285728" y="1400152"/>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3" name="TextBox 12"/>
          <p:cNvSpPr txBox="1"/>
          <p:nvPr/>
        </p:nvSpPr>
        <p:spPr>
          <a:xfrm>
            <a:off x="428604" y="185706"/>
            <a:ext cx="642942" cy="523220"/>
          </a:xfrm>
          <a:prstGeom prst="rect">
            <a:avLst/>
          </a:prstGeom>
          <a:noFill/>
        </p:spPr>
        <p:txBody>
          <a:bodyPr wrap="square" rtlCol="0">
            <a:spAutoFit/>
          </a:bodyPr>
          <a:lstStyle/>
          <a:p>
            <a:r>
              <a:rPr lang="en-IN" sz="1400" b="1" dirty="0" smtClean="0"/>
              <a:t>TELSA</a:t>
            </a:r>
          </a:p>
          <a:p>
            <a:r>
              <a:rPr lang="en-IN" sz="1400" b="1" dirty="0" smtClean="0"/>
              <a:t>8</a:t>
            </a:r>
            <a:r>
              <a:rPr lang="en-IN" sz="1400" b="1" dirty="0" smtClean="0"/>
              <a:t>/17</a:t>
            </a:r>
            <a:endParaRPr lang="en-IN" sz="14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5" name="object 5"/>
          <p:cNvSpPr/>
          <p:nvPr/>
        </p:nvSpPr>
        <p:spPr>
          <a:xfrm>
            <a:off x="0" y="61848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7" name="object 7"/>
          <p:cNvSpPr txBox="1"/>
          <p:nvPr/>
        </p:nvSpPr>
        <p:spPr>
          <a:xfrm>
            <a:off x="241300" y="224408"/>
            <a:ext cx="6391273" cy="6874702"/>
          </a:xfrm>
          <a:prstGeom prst="rect">
            <a:avLst/>
          </a:prstGeom>
        </p:spPr>
        <p:txBody>
          <a:bodyPr vert="horz" wrap="square" lIns="0" tIns="12700" rIns="0" bIns="0" rtlCol="0">
            <a:spAutoFit/>
          </a:bodyPr>
          <a:lstStyle/>
          <a:p>
            <a:pPr marL="217170" marR="5700395" indent="-40640">
              <a:lnSpc>
                <a:spcPct val="106600"/>
              </a:lnSpc>
              <a:spcBef>
                <a:spcPts val="100"/>
              </a:spcBef>
            </a:pPr>
            <a:r>
              <a:rPr sz="1400" b="1" spc="-5">
                <a:latin typeface="Calibri"/>
                <a:cs typeface="Calibri"/>
              </a:rPr>
              <a:t>TESLA  </a:t>
            </a:r>
            <a:r>
              <a:rPr lang="en-IN" sz="1400" b="1" spc="-5" dirty="0" smtClean="0">
                <a:latin typeface="Calibri"/>
                <a:cs typeface="Calibri"/>
              </a:rPr>
              <a:t>8</a:t>
            </a:r>
            <a:r>
              <a:rPr sz="1400" b="1" spc="-5" smtClean="0">
                <a:latin typeface="Calibri"/>
                <a:cs typeface="Calibri"/>
              </a:rPr>
              <a:t>/1</a:t>
            </a:r>
            <a:r>
              <a:rPr lang="en-IN" sz="1400" b="1" spc="-5" dirty="0" smtClean="0">
                <a:latin typeface="Calibri"/>
                <a:cs typeface="Calibri"/>
              </a:rPr>
              <a:t>7</a:t>
            </a:r>
            <a:endParaRPr sz="1400" dirty="0">
              <a:latin typeface="Calibri"/>
              <a:cs typeface="Calibri"/>
            </a:endParaRPr>
          </a:p>
          <a:p>
            <a:pPr>
              <a:lnSpc>
                <a:spcPct val="100000"/>
              </a:lnSpc>
              <a:spcBef>
                <a:spcPts val="20"/>
              </a:spcBef>
            </a:pPr>
            <a:endParaRPr sz="1600" dirty="0">
              <a:latin typeface="Times New Roman"/>
              <a:cs typeface="Times New Roman"/>
            </a:endParaRPr>
          </a:p>
          <a:p>
            <a:pPr marL="12700" marR="8890" algn="just">
              <a:lnSpc>
                <a:spcPct val="100699"/>
              </a:lnSpc>
            </a:pPr>
            <a:r>
              <a:rPr lang="en-IN" b="1" i="1" spc="-5" dirty="0" smtClean="0">
                <a:latin typeface="Times New Roman" pitchFamily="18" charset="0"/>
                <a:cs typeface="Times New Roman" pitchFamily="18" charset="0"/>
              </a:rPr>
              <a:t>Environment and sustainability:</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Understand the impact of the  professional engineering solutions in societal and environmental  contexts and demonstrate the knowledge of and need for  sustainable</a:t>
            </a:r>
            <a:r>
              <a:rPr lang="en-IN" spc="-1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development.</a:t>
            </a:r>
            <a:endParaRPr lang="en-IN" dirty="0" smtClean="0">
              <a:latin typeface="Times New Roman" pitchFamily="18" charset="0"/>
              <a:cs typeface="Times New Roman" pitchFamily="18" charset="0"/>
            </a:endParaRPr>
          </a:p>
          <a:p>
            <a:pPr marL="12700" marR="19685" algn="just">
              <a:lnSpc>
                <a:spcPct val="100699"/>
              </a:lnSpc>
            </a:pPr>
            <a:r>
              <a:rPr lang="en-IN" b="1" i="1" spc="-5" dirty="0" smtClean="0">
                <a:latin typeface="Times New Roman" pitchFamily="18" charset="0"/>
                <a:cs typeface="Times New Roman" pitchFamily="18" charset="0"/>
              </a:rPr>
              <a:t>Ethics:</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Apply ethical principles and commit to professional ethics,   responsibilities and norms of the engineering</a:t>
            </a:r>
            <a:r>
              <a:rPr lang="en-IN" spc="-3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practice.</a:t>
            </a:r>
            <a:endParaRPr lang="en-IN" dirty="0" smtClean="0">
              <a:latin typeface="Times New Roman" pitchFamily="18" charset="0"/>
              <a:cs typeface="Times New Roman" pitchFamily="18" charset="0"/>
            </a:endParaRPr>
          </a:p>
          <a:p>
            <a:pPr marL="12700" marR="5715" algn="just">
              <a:lnSpc>
                <a:spcPct val="100699"/>
              </a:lnSpc>
            </a:pPr>
            <a:r>
              <a:rPr sz="1800" b="1" i="1" spc="-5" smtClean="0">
                <a:latin typeface="Times New Roman" pitchFamily="18" charset="0"/>
                <a:cs typeface="Times New Roman" pitchFamily="18" charset="0"/>
              </a:rPr>
              <a:t>Individual </a:t>
            </a:r>
            <a:r>
              <a:rPr sz="1800" b="1" i="1" spc="-5" dirty="0">
                <a:latin typeface="Times New Roman" pitchFamily="18" charset="0"/>
                <a:cs typeface="Times New Roman" pitchFamily="18" charset="0"/>
              </a:rPr>
              <a:t>and team work: </a:t>
            </a:r>
            <a:r>
              <a:rPr sz="1800" spc="-5" dirty="0">
                <a:latin typeface="Times New Roman" pitchFamily="18" charset="0"/>
                <a:cs typeface="Times New Roman" pitchFamily="18" charset="0"/>
              </a:rPr>
              <a:t>Function effectively as </a:t>
            </a:r>
            <a:r>
              <a:rPr sz="1800" spc="-5">
                <a:latin typeface="Times New Roman" pitchFamily="18" charset="0"/>
                <a:cs typeface="Times New Roman" pitchFamily="18" charset="0"/>
              </a:rPr>
              <a:t>an </a:t>
            </a:r>
            <a:r>
              <a:rPr sz="1800" spc="-5" smtClean="0">
                <a:latin typeface="Times New Roman" pitchFamily="18" charset="0"/>
                <a:cs typeface="Times New Roman" pitchFamily="18" charset="0"/>
              </a:rPr>
              <a:t>individual and </a:t>
            </a:r>
            <a:r>
              <a:rPr sz="1800" spc="-5" dirty="0">
                <a:latin typeface="Times New Roman" pitchFamily="18" charset="0"/>
                <a:cs typeface="Times New Roman" pitchFamily="18" charset="0"/>
              </a:rPr>
              <a:t>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or leader in diverse teams, and in  multidisciplinary</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settings.</a:t>
            </a:r>
            <a:endParaRPr sz="1800" dirty="0">
              <a:latin typeface="Times New Roman" pitchFamily="18" charset="0"/>
              <a:cs typeface="Times New Roman" pitchFamily="18" charset="0"/>
            </a:endParaRPr>
          </a:p>
          <a:p>
            <a:pPr marL="12700" marR="6350" algn="just">
              <a:lnSpc>
                <a:spcPct val="100699"/>
              </a:lnSpc>
            </a:pPr>
            <a:r>
              <a:rPr sz="1800" b="1" i="1" spc="-5" smtClean="0">
                <a:latin typeface="Times New Roman" pitchFamily="18" charset="0"/>
                <a:cs typeface="Times New Roman" pitchFamily="18" charset="0"/>
              </a:rPr>
              <a:t>Communication</a:t>
            </a:r>
            <a:r>
              <a:rPr lang="en-IN" b="1" i="1" spc="-5" dirty="0" smtClean="0">
                <a:latin typeface="Times New Roman" pitchFamily="18" charset="0"/>
                <a:cs typeface="Times New Roman" pitchFamily="18" charset="0"/>
              </a:rPr>
              <a:t>:</a:t>
            </a:r>
            <a:r>
              <a:rPr sz="1800" i="1" spc="-5" smtClean="0">
                <a:latin typeface="Times New Roman" pitchFamily="18" charset="0"/>
                <a:cs typeface="Times New Roman" pitchFamily="18" charset="0"/>
              </a:rPr>
              <a:t> </a:t>
            </a:r>
            <a:r>
              <a:rPr sz="1800" spc="-5" dirty="0">
                <a:latin typeface="Times New Roman" pitchFamily="18" charset="0"/>
                <a:cs typeface="Times New Roman" pitchFamily="18" charset="0"/>
              </a:rPr>
              <a:t>Communicate effectively on complex engineering  activities with the engineering community and with society at large,  such as, being able to comprehend and write effective reports and  design documentation, make </a:t>
            </a:r>
            <a:r>
              <a:rPr sz="1800" spc="-5">
                <a:latin typeface="Times New Roman" pitchFamily="18" charset="0"/>
                <a:cs typeface="Times New Roman" pitchFamily="18" charset="0"/>
              </a:rPr>
              <a:t>effective </a:t>
            </a:r>
            <a:r>
              <a:rPr sz="1800" spc="-5" smtClean="0">
                <a:latin typeface="Times New Roman" pitchFamily="18" charset="0"/>
                <a:cs typeface="Times New Roman" pitchFamily="18" charset="0"/>
              </a:rPr>
              <a:t>presentations</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give and  receive clear</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instructions.</a:t>
            </a:r>
            <a:endParaRPr sz="1800" dirty="0">
              <a:latin typeface="Times New Roman" pitchFamily="18" charset="0"/>
              <a:cs typeface="Times New Roman" pitchFamily="18" charset="0"/>
            </a:endParaRPr>
          </a:p>
          <a:p>
            <a:pPr marL="12700" marR="8255" algn="just">
              <a:lnSpc>
                <a:spcPct val="100699"/>
              </a:lnSpc>
            </a:pPr>
            <a:r>
              <a:rPr sz="1800" b="1" i="1" spc="-5" dirty="0">
                <a:latin typeface="Times New Roman" pitchFamily="18" charset="0"/>
                <a:cs typeface="Times New Roman" pitchFamily="18" charset="0"/>
              </a:rPr>
              <a:t>Project management and finance: </a:t>
            </a:r>
            <a:r>
              <a:rPr sz="1800" spc="-5" dirty="0">
                <a:latin typeface="Times New Roman" pitchFamily="18" charset="0"/>
                <a:cs typeface="Times New Roman" pitchFamily="18" charset="0"/>
              </a:rPr>
              <a:t>Demonstrate knowledge and  understanding of the engineering and management principles and  apply these to one’s own work,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and leader in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team,  to manage projects and in multidisciplinary</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environments.</a:t>
            </a:r>
            <a:endParaRPr sz="1800" dirty="0">
              <a:latin typeface="Times New Roman" pitchFamily="18" charset="0"/>
              <a:cs typeface="Times New Roman" pitchFamily="18" charset="0"/>
            </a:endParaRPr>
          </a:p>
          <a:p>
            <a:pPr marL="12700" marR="5080" algn="just">
              <a:lnSpc>
                <a:spcPct val="100699"/>
              </a:lnSpc>
            </a:pPr>
            <a:r>
              <a:rPr sz="1800" b="1" i="1" spc="-5" dirty="0">
                <a:latin typeface="Times New Roman" pitchFamily="18" charset="0"/>
                <a:cs typeface="Times New Roman" pitchFamily="18" charset="0"/>
              </a:rPr>
              <a:t>Life-long learning: </a:t>
            </a:r>
            <a:r>
              <a:rPr sz="1800" spc="-5" dirty="0">
                <a:latin typeface="Times New Roman" pitchFamily="18" charset="0"/>
                <a:cs typeface="Times New Roman" pitchFamily="18" charset="0"/>
              </a:rPr>
              <a:t>Recognize the need for, and have the  preparation and ability to engage in independent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life-long</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learning </a:t>
            </a:r>
            <a:r>
              <a:rPr sz="1800" spc="-5" dirty="0">
                <a:latin typeface="Times New Roman" pitchFamily="18" charset="0"/>
                <a:cs typeface="Times New Roman" pitchFamily="18" charset="0"/>
              </a:rPr>
              <a:t>in the broadest context of technological</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change.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408</TotalTime>
  <Words>2141</Words>
  <Application>Microsoft Office PowerPoint</Application>
  <PresentationFormat>Custom</PresentationFormat>
  <Paragraphs>269</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Slide 1</vt:lpstr>
      <vt:lpstr>What's</vt:lpstr>
      <vt:lpstr>Slide 3</vt:lpstr>
      <vt:lpstr>Slide 4</vt:lpstr>
      <vt:lpstr>Slide 5</vt:lpstr>
      <vt:lpstr>Vision of the Institute</vt:lpstr>
      <vt:lpstr>Vision of Department </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MEMOIR - 2017.cdr</dc:title>
  <dc:creator>Naveen</dc:creator>
  <cp:lastModifiedBy>Windows User</cp:lastModifiedBy>
  <cp:revision>110</cp:revision>
  <dcterms:created xsi:type="dcterms:W3CDTF">2017-08-19T03:27:31Z</dcterms:created>
  <dcterms:modified xsi:type="dcterms:W3CDTF">2018-04-28T03:31:21Z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2017-07-29T00:00:00Z</vt:filetime>
  </property>
  <property fmtid="{D5CDD505-2E9C-101B-9397-08002B2CF9AE}" pid="3" name="Creator">
    <vt:lpwstr>CorelDRAW X7</vt:lpwstr>
  </property>
  <property fmtid="{D5CDD505-2E9C-101B-9397-08002B2CF9AE}" pid="4" name="LastSaved">
    <vt:filetime>2017-08-19T00:00:00Z</vt:filetime>
  </property>
</Properties>
</file>